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notesMasterIdLst>
    <p:notesMasterId r:id="rId17"/>
  </p:notesMasterIdLst>
  <p:sldIdLst>
    <p:sldId id="256" r:id="rId2"/>
    <p:sldId id="316" r:id="rId3"/>
    <p:sldId id="320" r:id="rId4"/>
    <p:sldId id="317" r:id="rId5"/>
    <p:sldId id="318" r:id="rId6"/>
    <p:sldId id="319" r:id="rId7"/>
    <p:sldId id="296" r:id="rId8"/>
    <p:sldId id="314" r:id="rId9"/>
    <p:sldId id="312" r:id="rId10"/>
    <p:sldId id="310" r:id="rId11"/>
    <p:sldId id="311" r:id="rId12"/>
    <p:sldId id="306" r:id="rId13"/>
    <p:sldId id="315" r:id="rId14"/>
    <p:sldId id="307" r:id="rId15"/>
    <p:sldId id="32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C9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58" autoAdjust="0"/>
    <p:restoredTop sz="85381" autoAdjust="0"/>
  </p:normalViewPr>
  <p:slideViewPr>
    <p:cSldViewPr snapToGrid="0">
      <p:cViewPr varScale="1">
        <p:scale>
          <a:sx n="96" d="100"/>
          <a:sy n="96" d="100"/>
        </p:scale>
        <p:origin x="13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E7B3A2-68CC-422F-94E8-C05C760790FB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19D0E9-49C7-42ED-9D9B-56F05C8DD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027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5425" indent="-225425">
              <a:buFont typeface="Wingdings" panose="05000000000000000000" pitchFamily="2" charset="2"/>
              <a:buChar char="§"/>
            </a:pPr>
            <a:r>
              <a:rPr lang="en-US" dirty="0" smtClean="0"/>
              <a:t>Theoretical release and entry angles</a:t>
            </a:r>
          </a:p>
          <a:p>
            <a:pPr marL="225425" indent="-225425">
              <a:buFont typeface="Wingdings" panose="05000000000000000000" pitchFamily="2" charset="2"/>
              <a:buChar char="§"/>
            </a:pPr>
            <a:r>
              <a:rPr lang="en-US" dirty="0" smtClean="0"/>
              <a:t>Each shot type potentially affords different center of mass vertical velocities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9D0E9-49C7-42ED-9D9B-56F05C8DD0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543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9D0E9-49C7-42ED-9D9B-56F05C8DD08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924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9D0E9-49C7-42ED-9D9B-56F05C8DD0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963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Box around participant 4 to highlight the pictures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9D0E9-49C7-42ED-9D9B-56F05C8DD08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6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9D0E9-49C7-42ED-9D9B-56F05C8DD0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601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Group level – all comparisons significant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9D0E9-49C7-42ED-9D9B-56F05C8DD0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96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Group level – all comparisons significant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9D0E9-49C7-42ED-9D9B-56F05C8DD08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30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Group level – all comparisons significant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9D0E9-49C7-42ED-9D9B-56F05C8DD08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932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Group level – all comparisons significant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9D0E9-49C7-42ED-9D9B-56F05C8DD08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873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376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26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344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495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750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8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212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807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98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89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00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824D1B1-2918-4D6A-9AFF-6343398BC2DC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F0D665F-459A-4A94-AFFE-43639B19FC7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3586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0612" y="758952"/>
            <a:ext cx="11091134" cy="3566160"/>
          </a:xfrm>
        </p:spPr>
        <p:txBody>
          <a:bodyPr>
            <a:noAutofit/>
          </a:bodyPr>
          <a:lstStyle/>
          <a:p>
            <a:r>
              <a:rPr lang="en-US" sz="5400" dirty="0" smtClean="0"/>
              <a:t>Contributions of Center of Mass Velocity to Ball Velocity at Release </a:t>
            </a:r>
            <a:br>
              <a:rPr lang="en-US" sz="5400" dirty="0" smtClean="0"/>
            </a:br>
            <a:r>
              <a:rPr lang="en-US" sz="5400" dirty="0" smtClean="0"/>
              <a:t>in Basketball Shots </a:t>
            </a:r>
            <a:br>
              <a:rPr lang="en-US" sz="5400" dirty="0" smtClean="0"/>
            </a:br>
            <a:r>
              <a:rPr lang="en-US" sz="5400" dirty="0" smtClean="0"/>
              <a:t>Initiated with and without Momentum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1800" b="1" dirty="0" smtClean="0"/>
              <a:t>Casey Wiens</a:t>
            </a:r>
            <a:r>
              <a:rPr lang="en-US" sz="1800" baseline="30000" dirty="0" smtClean="0"/>
              <a:t>1</a:t>
            </a:r>
            <a:r>
              <a:rPr lang="en-US" sz="1800" dirty="0" smtClean="0"/>
              <a:t> and Jill L. McNitt-Gray</a:t>
            </a:r>
            <a:r>
              <a:rPr lang="en-US" sz="1800" baseline="30000" dirty="0" smtClean="0"/>
              <a:t>1,2</a:t>
            </a:r>
          </a:p>
          <a:p>
            <a:r>
              <a:rPr lang="en-US" sz="1800" baseline="30000" dirty="0" smtClean="0"/>
              <a:t>1</a:t>
            </a:r>
            <a:r>
              <a:rPr lang="en-US" sz="1800" dirty="0" smtClean="0"/>
              <a:t>Departments of Biological Sciences and </a:t>
            </a:r>
            <a:r>
              <a:rPr lang="en-US" sz="1800" baseline="30000" dirty="0" smtClean="0"/>
              <a:t>2</a:t>
            </a:r>
            <a:r>
              <a:rPr lang="en-US" sz="1800" dirty="0" smtClean="0"/>
              <a:t>Biomedical Engineering, University of Southern California, Los Angeles, CA</a:t>
            </a:r>
          </a:p>
          <a:p>
            <a:r>
              <a:rPr lang="en-US" sz="1800" dirty="0" smtClean="0"/>
              <a:t>Email: cwiens@usc.edu </a:t>
            </a:r>
          </a:p>
        </p:txBody>
      </p:sp>
    </p:spTree>
    <p:extLst>
      <p:ext uri="{BB962C8B-B14F-4D97-AF65-F5344CB8AC3E}">
        <p14:creationId xmlns:p14="http://schemas.microsoft.com/office/powerpoint/2010/main" val="181634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397" y="1783128"/>
            <a:ext cx="6013831" cy="371139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9231" y="1783128"/>
            <a:ext cx="6384162" cy="393994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214122" y="688485"/>
            <a:ext cx="9500496" cy="10542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Impulse Generated during Shot Prep</a:t>
            </a:r>
          </a:p>
        </p:txBody>
      </p:sp>
      <p:sp>
        <p:nvSpPr>
          <p:cNvPr id="4" name="Rectangle 3"/>
          <p:cNvSpPr/>
          <p:nvPr/>
        </p:nvSpPr>
        <p:spPr>
          <a:xfrm>
            <a:off x="6099078" y="5534915"/>
            <a:ext cx="451206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Free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b="0" cap="none" spc="0" dirty="0" smtClean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Jump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 </a:t>
            </a:r>
            <a:r>
              <a:rPr lang="en-US" sz="4400" dirty="0" smtClean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endParaRPr lang="en-US" sz="4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284548" y="2474255"/>
            <a:ext cx="1583533" cy="3825215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7306" y="2497890"/>
            <a:ext cx="1563489" cy="380158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284547" y="2092834"/>
            <a:ext cx="158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Step-in</a:t>
            </a:r>
            <a:endParaRPr lang="en-US" dirty="0">
              <a:solidFill>
                <a:srgbClr val="0070C0"/>
              </a:solidFill>
            </a:endParaRPr>
          </a:p>
        </p:txBody>
      </p:sp>
      <p:grpSp>
        <p:nvGrpSpPr>
          <p:cNvPr id="168" name="Group 167"/>
          <p:cNvGrpSpPr/>
          <p:nvPr/>
        </p:nvGrpSpPr>
        <p:grpSpPr>
          <a:xfrm>
            <a:off x="6054836" y="2173211"/>
            <a:ext cx="3717748" cy="235973"/>
            <a:chOff x="6040213" y="2183108"/>
            <a:chExt cx="3717748" cy="235973"/>
          </a:xfrm>
        </p:grpSpPr>
        <p:grpSp>
          <p:nvGrpSpPr>
            <p:cNvPr id="26" name="Group 25"/>
            <p:cNvGrpSpPr/>
            <p:nvPr/>
          </p:nvGrpSpPr>
          <p:grpSpPr>
            <a:xfrm>
              <a:off x="6609725" y="2197348"/>
              <a:ext cx="374730" cy="221733"/>
              <a:chOff x="6099586" y="384447"/>
              <a:chExt cx="323854" cy="304038"/>
            </a:xfrm>
          </p:grpSpPr>
          <p:cxnSp>
            <p:nvCxnSpPr>
              <p:cNvPr id="27" name="Straight Connector 26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oup 30"/>
            <p:cNvGrpSpPr/>
            <p:nvPr/>
          </p:nvGrpSpPr>
          <p:grpSpPr>
            <a:xfrm>
              <a:off x="7152975" y="2183108"/>
              <a:ext cx="374730" cy="221733"/>
              <a:chOff x="6099586" y="384447"/>
              <a:chExt cx="323854" cy="304038"/>
            </a:xfrm>
          </p:grpSpPr>
          <p:cxnSp>
            <p:nvCxnSpPr>
              <p:cNvPr id="32" name="Straight Connector 31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Group 35"/>
            <p:cNvGrpSpPr/>
            <p:nvPr/>
          </p:nvGrpSpPr>
          <p:grpSpPr>
            <a:xfrm>
              <a:off x="8234918" y="2183108"/>
              <a:ext cx="374730" cy="221733"/>
              <a:chOff x="6099586" y="384447"/>
              <a:chExt cx="323854" cy="304038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Group 40"/>
            <p:cNvGrpSpPr/>
            <p:nvPr/>
          </p:nvGrpSpPr>
          <p:grpSpPr>
            <a:xfrm>
              <a:off x="7710879" y="2197347"/>
              <a:ext cx="374730" cy="221733"/>
              <a:chOff x="6099586" y="384447"/>
              <a:chExt cx="323854" cy="304038"/>
            </a:xfrm>
          </p:grpSpPr>
          <p:cxnSp>
            <p:nvCxnSpPr>
              <p:cNvPr id="42" name="Straight Connector 41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6040213" y="2184659"/>
              <a:ext cx="374730" cy="221733"/>
              <a:chOff x="6099586" y="384447"/>
              <a:chExt cx="323854" cy="304038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Group 50"/>
            <p:cNvGrpSpPr/>
            <p:nvPr/>
          </p:nvGrpSpPr>
          <p:grpSpPr>
            <a:xfrm>
              <a:off x="8837654" y="2183108"/>
              <a:ext cx="374730" cy="221733"/>
              <a:chOff x="6099586" y="384447"/>
              <a:chExt cx="323854" cy="304038"/>
            </a:xfrm>
          </p:grpSpPr>
          <p:cxnSp>
            <p:nvCxnSpPr>
              <p:cNvPr id="52" name="Straight Connector 51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Group 55"/>
            <p:cNvGrpSpPr/>
            <p:nvPr/>
          </p:nvGrpSpPr>
          <p:grpSpPr>
            <a:xfrm>
              <a:off x="9383231" y="2183108"/>
              <a:ext cx="374730" cy="221733"/>
              <a:chOff x="6099586" y="384447"/>
              <a:chExt cx="323854" cy="304038"/>
            </a:xfrm>
          </p:grpSpPr>
          <p:cxnSp>
            <p:nvCxnSpPr>
              <p:cNvPr id="57" name="Straight Connector 56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" name="Group 2"/>
          <p:cNvGrpSpPr/>
          <p:nvPr/>
        </p:nvGrpSpPr>
        <p:grpSpPr>
          <a:xfrm>
            <a:off x="6054837" y="2181789"/>
            <a:ext cx="3723573" cy="212021"/>
            <a:chOff x="6035194" y="2167674"/>
            <a:chExt cx="3723573" cy="212021"/>
          </a:xfrm>
        </p:grpSpPr>
        <p:grpSp>
          <p:nvGrpSpPr>
            <p:cNvPr id="67" name="Group 66"/>
            <p:cNvGrpSpPr/>
            <p:nvPr/>
          </p:nvGrpSpPr>
          <p:grpSpPr>
            <a:xfrm>
              <a:off x="6035194" y="2167675"/>
              <a:ext cx="382908" cy="204391"/>
              <a:chOff x="6738497" y="545895"/>
              <a:chExt cx="355002" cy="204391"/>
            </a:xfrm>
          </p:grpSpPr>
          <p:cxnSp>
            <p:nvCxnSpPr>
              <p:cNvPr id="103" name="Straight Connector 102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Group 67"/>
            <p:cNvGrpSpPr/>
            <p:nvPr/>
          </p:nvGrpSpPr>
          <p:grpSpPr>
            <a:xfrm>
              <a:off x="6584860" y="2167675"/>
              <a:ext cx="382908" cy="204391"/>
              <a:chOff x="6738497" y="545895"/>
              <a:chExt cx="355002" cy="204391"/>
            </a:xfrm>
          </p:grpSpPr>
          <p:cxnSp>
            <p:nvCxnSpPr>
              <p:cNvPr id="99" name="Straight Connector 98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Group 69"/>
            <p:cNvGrpSpPr/>
            <p:nvPr/>
          </p:nvGrpSpPr>
          <p:grpSpPr>
            <a:xfrm>
              <a:off x="7690252" y="2175304"/>
              <a:ext cx="382908" cy="204391"/>
              <a:chOff x="6738497" y="545895"/>
              <a:chExt cx="355002" cy="204391"/>
            </a:xfrm>
          </p:grpSpPr>
          <p:cxnSp>
            <p:nvCxnSpPr>
              <p:cNvPr id="91" name="Straight Connector 90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1" name="Group 70"/>
            <p:cNvGrpSpPr/>
            <p:nvPr/>
          </p:nvGrpSpPr>
          <p:grpSpPr>
            <a:xfrm>
              <a:off x="8272191" y="2167674"/>
              <a:ext cx="382908" cy="204391"/>
              <a:chOff x="6738497" y="545895"/>
              <a:chExt cx="355002" cy="204391"/>
            </a:xfrm>
          </p:grpSpPr>
          <p:cxnSp>
            <p:nvCxnSpPr>
              <p:cNvPr id="87" name="Straight Connector 86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2" name="Group 71"/>
            <p:cNvGrpSpPr/>
            <p:nvPr/>
          </p:nvGrpSpPr>
          <p:grpSpPr>
            <a:xfrm>
              <a:off x="8818376" y="2167674"/>
              <a:ext cx="382908" cy="204391"/>
              <a:chOff x="6738497" y="545895"/>
              <a:chExt cx="355002" cy="204391"/>
            </a:xfrm>
          </p:grpSpPr>
          <p:cxnSp>
            <p:nvCxnSpPr>
              <p:cNvPr id="83" name="Straight Connector 82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3" name="Group 72"/>
            <p:cNvGrpSpPr/>
            <p:nvPr/>
          </p:nvGrpSpPr>
          <p:grpSpPr>
            <a:xfrm>
              <a:off x="9375859" y="2167674"/>
              <a:ext cx="382908" cy="204391"/>
              <a:chOff x="6738497" y="545895"/>
              <a:chExt cx="355002" cy="204391"/>
            </a:xfrm>
          </p:grpSpPr>
          <p:cxnSp>
            <p:nvCxnSpPr>
              <p:cNvPr id="79" name="Straight Connector 78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" name="Group 4"/>
          <p:cNvGrpSpPr/>
          <p:nvPr/>
        </p:nvGrpSpPr>
        <p:grpSpPr>
          <a:xfrm>
            <a:off x="6054837" y="2176933"/>
            <a:ext cx="3672633" cy="218982"/>
            <a:chOff x="6061667" y="2167231"/>
            <a:chExt cx="3672633" cy="218982"/>
          </a:xfrm>
        </p:grpSpPr>
        <p:grpSp>
          <p:nvGrpSpPr>
            <p:cNvPr id="108" name="Group 107"/>
            <p:cNvGrpSpPr/>
            <p:nvPr/>
          </p:nvGrpSpPr>
          <p:grpSpPr>
            <a:xfrm>
              <a:off x="6061667" y="2173722"/>
              <a:ext cx="355002" cy="204391"/>
              <a:chOff x="7525598" y="545895"/>
              <a:chExt cx="355002" cy="204391"/>
            </a:xfrm>
          </p:grpSpPr>
          <p:cxnSp>
            <p:nvCxnSpPr>
              <p:cNvPr id="144" name="Straight Connector 143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Group 108"/>
            <p:cNvGrpSpPr/>
            <p:nvPr/>
          </p:nvGrpSpPr>
          <p:grpSpPr>
            <a:xfrm>
              <a:off x="6601196" y="2173721"/>
              <a:ext cx="355002" cy="204391"/>
              <a:chOff x="7525598" y="545895"/>
              <a:chExt cx="355002" cy="204391"/>
            </a:xfrm>
          </p:grpSpPr>
          <p:cxnSp>
            <p:nvCxnSpPr>
              <p:cNvPr id="140" name="Straight Connector 139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0" name="Group 109"/>
            <p:cNvGrpSpPr/>
            <p:nvPr/>
          </p:nvGrpSpPr>
          <p:grpSpPr>
            <a:xfrm>
              <a:off x="7149040" y="2172445"/>
              <a:ext cx="355002" cy="204391"/>
              <a:chOff x="7525598" y="545895"/>
              <a:chExt cx="355002" cy="204391"/>
            </a:xfrm>
          </p:grpSpPr>
          <p:cxnSp>
            <p:nvCxnSpPr>
              <p:cNvPr id="136" name="Straight Connector 135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Group 110"/>
            <p:cNvGrpSpPr/>
            <p:nvPr/>
          </p:nvGrpSpPr>
          <p:grpSpPr>
            <a:xfrm>
              <a:off x="7708926" y="2181822"/>
              <a:ext cx="355002" cy="204391"/>
              <a:chOff x="7525598" y="545895"/>
              <a:chExt cx="355002" cy="204391"/>
            </a:xfrm>
          </p:grpSpPr>
          <p:cxnSp>
            <p:nvCxnSpPr>
              <p:cNvPr id="132" name="Straight Connector 131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3" name="Group 112"/>
            <p:cNvGrpSpPr/>
            <p:nvPr/>
          </p:nvGrpSpPr>
          <p:grpSpPr>
            <a:xfrm>
              <a:off x="8830170" y="2167231"/>
              <a:ext cx="355002" cy="204391"/>
              <a:chOff x="7525598" y="545895"/>
              <a:chExt cx="355002" cy="204391"/>
            </a:xfrm>
          </p:grpSpPr>
          <p:cxnSp>
            <p:nvCxnSpPr>
              <p:cNvPr id="124" name="Straight Connector 123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/>
          </p:nvGrpSpPr>
          <p:grpSpPr>
            <a:xfrm>
              <a:off x="9379298" y="2167231"/>
              <a:ext cx="355002" cy="204391"/>
              <a:chOff x="7525598" y="545895"/>
              <a:chExt cx="355002" cy="204391"/>
            </a:xfrm>
          </p:grpSpPr>
          <p:cxnSp>
            <p:nvCxnSpPr>
              <p:cNvPr id="120" name="Straight Connector 119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15" name="Picture 114"/>
          <p:cNvPicPr>
            <a:picLocks noChangeAspect="1"/>
          </p:cNvPicPr>
          <p:nvPr/>
        </p:nvPicPr>
        <p:blipFill rotWithShape="1">
          <a:blip r:embed="rId6"/>
          <a:srcRect b="2379"/>
          <a:stretch/>
        </p:blipFill>
        <p:spPr>
          <a:xfrm>
            <a:off x="41534" y="2497890"/>
            <a:ext cx="1590534" cy="3806096"/>
          </a:xfrm>
          <a:prstGeom prst="rect">
            <a:avLst/>
          </a:prstGeom>
        </p:spPr>
      </p:pic>
      <p:pic>
        <p:nvPicPr>
          <p:cNvPr id="116" name="Picture 1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7855" y="2461243"/>
            <a:ext cx="1542347" cy="3839968"/>
          </a:xfrm>
          <a:prstGeom prst="rect">
            <a:avLst/>
          </a:prstGeom>
        </p:spPr>
      </p:pic>
      <p:sp>
        <p:nvSpPr>
          <p:cNvPr id="117" name="TextBox 116"/>
          <p:cNvSpPr txBox="1"/>
          <p:nvPr/>
        </p:nvSpPr>
        <p:spPr>
          <a:xfrm>
            <a:off x="75732" y="2098666"/>
            <a:ext cx="1602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Free Throw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1675098" y="2092834"/>
            <a:ext cx="1566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Jump Shot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75732" y="2472514"/>
            <a:ext cx="1556335" cy="38269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1677855" y="2474255"/>
            <a:ext cx="1563662" cy="382521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083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4024" y="1764250"/>
            <a:ext cx="6388386" cy="3942547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214122" y="688485"/>
            <a:ext cx="9500496" cy="10542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Time to Release</a:t>
            </a:r>
          </a:p>
        </p:txBody>
      </p:sp>
      <p:sp>
        <p:nvSpPr>
          <p:cNvPr id="8" name="Rectangle 7"/>
          <p:cNvSpPr/>
          <p:nvPr/>
        </p:nvSpPr>
        <p:spPr>
          <a:xfrm>
            <a:off x="3284548" y="2474255"/>
            <a:ext cx="1583533" cy="3825215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7306" y="2497890"/>
            <a:ext cx="1563489" cy="380158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284547" y="2092834"/>
            <a:ext cx="158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Step-in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066805" y="5530029"/>
            <a:ext cx="451206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Free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b="0" cap="none" spc="0" dirty="0" smtClean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Jump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 </a:t>
            </a:r>
            <a:r>
              <a:rPr lang="en-US" sz="4400" dirty="0" smtClean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endParaRPr lang="en-US" sz="4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675098" y="2092834"/>
            <a:ext cx="1592164" cy="4335102"/>
            <a:chOff x="1675098" y="2092834"/>
            <a:chExt cx="1592164" cy="4335102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5"/>
            <a:srcRect l="38438" t="22776" r="47565" b="14999"/>
            <a:stretch/>
          </p:blipFill>
          <p:spPr>
            <a:xfrm>
              <a:off x="1688951" y="2452744"/>
              <a:ext cx="1538344" cy="3846726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675098" y="2092834"/>
              <a:ext cx="15664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70C0"/>
                  </a:solidFill>
                </a:rPr>
                <a:t>Step-in</a:t>
              </a:r>
              <a:endParaRPr lang="en-US" dirty="0">
                <a:solidFill>
                  <a:srgbClr val="0070C0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677855" y="2474255"/>
              <a:ext cx="1563662" cy="3825215"/>
            </a:xfrm>
            <a:prstGeom prst="rect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70C0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688951" y="5904716"/>
              <a:ext cx="157831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>
                  <a:solidFill>
                    <a:schemeClr val="bg1"/>
                  </a:solidFill>
                </a:rPr>
                <a:t>P1 - Early</a:t>
              </a:r>
              <a:endParaRPr lang="en-US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453205" y="5904716"/>
            <a:ext cx="14579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P4 -Late</a:t>
            </a:r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6316110" y="2148804"/>
            <a:ext cx="3932637" cy="225146"/>
            <a:chOff x="6313968" y="2144685"/>
            <a:chExt cx="3932637" cy="225146"/>
          </a:xfrm>
        </p:grpSpPr>
        <p:grpSp>
          <p:nvGrpSpPr>
            <p:cNvPr id="25" name="Group 24"/>
            <p:cNvGrpSpPr/>
            <p:nvPr/>
          </p:nvGrpSpPr>
          <p:grpSpPr>
            <a:xfrm>
              <a:off x="7341631" y="2152316"/>
              <a:ext cx="355002" cy="204391"/>
              <a:chOff x="6099586" y="384447"/>
              <a:chExt cx="323854" cy="304038"/>
            </a:xfrm>
          </p:grpSpPr>
          <p:cxnSp>
            <p:nvCxnSpPr>
              <p:cNvPr id="26" name="Straight Connector 25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8371883" y="2152316"/>
              <a:ext cx="355002" cy="204391"/>
              <a:chOff x="6099586" y="384447"/>
              <a:chExt cx="323854" cy="304038"/>
            </a:xfrm>
          </p:grpSpPr>
          <p:cxnSp>
            <p:nvCxnSpPr>
              <p:cNvPr id="31" name="Straight Connector 30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/>
            <p:cNvGrpSpPr/>
            <p:nvPr/>
          </p:nvGrpSpPr>
          <p:grpSpPr>
            <a:xfrm>
              <a:off x="7841877" y="2165440"/>
              <a:ext cx="355002" cy="204391"/>
              <a:chOff x="6099586" y="384447"/>
              <a:chExt cx="323854" cy="304038"/>
            </a:xfrm>
          </p:grpSpPr>
          <p:cxnSp>
            <p:nvCxnSpPr>
              <p:cNvPr id="36" name="Straight Connector 35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/>
            <p:cNvGrpSpPr/>
            <p:nvPr/>
          </p:nvGrpSpPr>
          <p:grpSpPr>
            <a:xfrm>
              <a:off x="6313968" y="2153746"/>
              <a:ext cx="355002" cy="204391"/>
              <a:chOff x="6099586" y="384447"/>
              <a:chExt cx="323854" cy="304038"/>
            </a:xfrm>
          </p:grpSpPr>
          <p:cxnSp>
            <p:nvCxnSpPr>
              <p:cNvPr id="41" name="Straight Connector 40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8877604" y="2144686"/>
              <a:ext cx="355002" cy="204391"/>
              <a:chOff x="6099586" y="384447"/>
              <a:chExt cx="323854" cy="304038"/>
            </a:xfrm>
          </p:grpSpPr>
          <p:cxnSp>
            <p:nvCxnSpPr>
              <p:cNvPr id="46" name="Straight Connector 45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Group 49"/>
            <p:cNvGrpSpPr/>
            <p:nvPr/>
          </p:nvGrpSpPr>
          <p:grpSpPr>
            <a:xfrm>
              <a:off x="9383021" y="2144685"/>
              <a:ext cx="355002" cy="204391"/>
              <a:chOff x="6099586" y="384447"/>
              <a:chExt cx="323854" cy="304038"/>
            </a:xfrm>
          </p:grpSpPr>
          <p:cxnSp>
            <p:nvCxnSpPr>
              <p:cNvPr id="51" name="Straight Connector 50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oup 54"/>
            <p:cNvGrpSpPr/>
            <p:nvPr/>
          </p:nvGrpSpPr>
          <p:grpSpPr>
            <a:xfrm>
              <a:off x="9891603" y="2152316"/>
              <a:ext cx="355002" cy="204391"/>
              <a:chOff x="6099586" y="384447"/>
              <a:chExt cx="323854" cy="304038"/>
            </a:xfrm>
          </p:grpSpPr>
          <p:cxnSp>
            <p:nvCxnSpPr>
              <p:cNvPr id="56" name="Straight Connector 55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" name="Group 2"/>
          <p:cNvGrpSpPr/>
          <p:nvPr/>
        </p:nvGrpSpPr>
        <p:grpSpPr>
          <a:xfrm>
            <a:off x="6316110" y="2160411"/>
            <a:ext cx="3433647" cy="212021"/>
            <a:chOff x="6307583" y="2167674"/>
            <a:chExt cx="3433647" cy="212021"/>
          </a:xfrm>
        </p:grpSpPr>
        <p:grpSp>
          <p:nvGrpSpPr>
            <p:cNvPr id="61" name="Group 60"/>
            <p:cNvGrpSpPr/>
            <p:nvPr/>
          </p:nvGrpSpPr>
          <p:grpSpPr>
            <a:xfrm>
              <a:off x="6307583" y="2167675"/>
              <a:ext cx="349347" cy="204391"/>
              <a:chOff x="6738497" y="545895"/>
              <a:chExt cx="355002" cy="204391"/>
            </a:xfrm>
          </p:grpSpPr>
          <p:cxnSp>
            <p:nvCxnSpPr>
              <p:cNvPr id="97" name="Straight Connector 96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/>
          </p:nvGrpSpPr>
          <p:grpSpPr>
            <a:xfrm>
              <a:off x="6827760" y="2167675"/>
              <a:ext cx="349347" cy="204391"/>
              <a:chOff x="6738497" y="545895"/>
              <a:chExt cx="355002" cy="204391"/>
            </a:xfrm>
          </p:grpSpPr>
          <p:cxnSp>
            <p:nvCxnSpPr>
              <p:cNvPr id="93" name="Straight Connector 92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/>
          </p:nvGrpSpPr>
          <p:grpSpPr>
            <a:xfrm>
              <a:off x="7334213" y="2170056"/>
              <a:ext cx="349347" cy="204391"/>
              <a:chOff x="6738497" y="545895"/>
              <a:chExt cx="355002" cy="204391"/>
            </a:xfrm>
          </p:grpSpPr>
          <p:cxnSp>
            <p:nvCxnSpPr>
              <p:cNvPr id="89" name="Straight Connector 88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/>
            <p:cNvGrpSpPr/>
            <p:nvPr/>
          </p:nvGrpSpPr>
          <p:grpSpPr>
            <a:xfrm>
              <a:off x="7855899" y="2175304"/>
              <a:ext cx="349347" cy="204391"/>
              <a:chOff x="6738497" y="545895"/>
              <a:chExt cx="355002" cy="204391"/>
            </a:xfrm>
          </p:grpSpPr>
          <p:cxnSp>
            <p:nvCxnSpPr>
              <p:cNvPr id="85" name="Straight Connector 84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Group 64"/>
            <p:cNvGrpSpPr/>
            <p:nvPr/>
          </p:nvGrpSpPr>
          <p:grpSpPr>
            <a:xfrm>
              <a:off x="8354559" y="2167674"/>
              <a:ext cx="349347" cy="204391"/>
              <a:chOff x="6738497" y="545895"/>
              <a:chExt cx="355002" cy="204391"/>
            </a:xfrm>
          </p:grpSpPr>
          <p:cxnSp>
            <p:nvCxnSpPr>
              <p:cNvPr id="81" name="Straight Connector 80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6" name="Group 65"/>
            <p:cNvGrpSpPr/>
            <p:nvPr/>
          </p:nvGrpSpPr>
          <p:grpSpPr>
            <a:xfrm>
              <a:off x="8883261" y="2167674"/>
              <a:ext cx="349347" cy="204391"/>
              <a:chOff x="6738497" y="545895"/>
              <a:chExt cx="355002" cy="204391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7" name="Group 66"/>
            <p:cNvGrpSpPr/>
            <p:nvPr/>
          </p:nvGrpSpPr>
          <p:grpSpPr>
            <a:xfrm>
              <a:off x="9391883" y="2167674"/>
              <a:ext cx="349347" cy="204391"/>
              <a:chOff x="6738497" y="545895"/>
              <a:chExt cx="355002" cy="204391"/>
            </a:xfrm>
          </p:grpSpPr>
          <p:cxnSp>
            <p:nvCxnSpPr>
              <p:cNvPr id="73" name="Straight Connector 72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" name="Group 5"/>
          <p:cNvGrpSpPr/>
          <p:nvPr/>
        </p:nvGrpSpPr>
        <p:grpSpPr>
          <a:xfrm>
            <a:off x="6316110" y="2144440"/>
            <a:ext cx="3970001" cy="228701"/>
            <a:chOff x="6302212" y="2108833"/>
            <a:chExt cx="3970001" cy="228701"/>
          </a:xfrm>
        </p:grpSpPr>
        <p:grpSp>
          <p:nvGrpSpPr>
            <p:cNvPr id="162" name="Group 161"/>
            <p:cNvGrpSpPr/>
            <p:nvPr/>
          </p:nvGrpSpPr>
          <p:grpSpPr>
            <a:xfrm>
              <a:off x="6302212" y="2117874"/>
              <a:ext cx="355002" cy="204391"/>
              <a:chOff x="7525598" y="545895"/>
              <a:chExt cx="355002" cy="204391"/>
            </a:xfrm>
          </p:grpSpPr>
          <p:cxnSp>
            <p:nvCxnSpPr>
              <p:cNvPr id="198" name="Straight Connector 197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3" name="Group 162"/>
            <p:cNvGrpSpPr/>
            <p:nvPr/>
          </p:nvGrpSpPr>
          <p:grpSpPr>
            <a:xfrm>
              <a:off x="6840657" y="2128166"/>
              <a:ext cx="355002" cy="204391"/>
              <a:chOff x="7525598" y="545895"/>
              <a:chExt cx="355002" cy="204391"/>
            </a:xfrm>
          </p:grpSpPr>
          <p:cxnSp>
            <p:nvCxnSpPr>
              <p:cNvPr id="194" name="Straight Connector 193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4" name="Group 163"/>
            <p:cNvGrpSpPr/>
            <p:nvPr/>
          </p:nvGrpSpPr>
          <p:grpSpPr>
            <a:xfrm>
              <a:off x="7355604" y="2117875"/>
              <a:ext cx="355002" cy="204391"/>
              <a:chOff x="7525598" y="545895"/>
              <a:chExt cx="355002" cy="204391"/>
            </a:xfrm>
          </p:grpSpPr>
          <p:cxnSp>
            <p:nvCxnSpPr>
              <p:cNvPr id="190" name="Straight Connector 189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Group 164"/>
            <p:cNvGrpSpPr/>
            <p:nvPr/>
          </p:nvGrpSpPr>
          <p:grpSpPr>
            <a:xfrm>
              <a:off x="7843390" y="2133143"/>
              <a:ext cx="355002" cy="204391"/>
              <a:chOff x="7525598" y="545895"/>
              <a:chExt cx="355002" cy="204391"/>
            </a:xfrm>
          </p:grpSpPr>
          <p:cxnSp>
            <p:nvCxnSpPr>
              <p:cNvPr id="186" name="Straight Connector 185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6" name="Group 165"/>
            <p:cNvGrpSpPr/>
            <p:nvPr/>
          </p:nvGrpSpPr>
          <p:grpSpPr>
            <a:xfrm>
              <a:off x="8363012" y="2117876"/>
              <a:ext cx="355002" cy="204391"/>
              <a:chOff x="7525598" y="545895"/>
              <a:chExt cx="355002" cy="204391"/>
            </a:xfrm>
          </p:grpSpPr>
          <p:cxnSp>
            <p:nvCxnSpPr>
              <p:cNvPr id="182" name="Straight Connector 181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7" name="Group 166"/>
            <p:cNvGrpSpPr/>
            <p:nvPr/>
          </p:nvGrpSpPr>
          <p:grpSpPr>
            <a:xfrm>
              <a:off x="8887936" y="2122381"/>
              <a:ext cx="355002" cy="204391"/>
              <a:chOff x="7525598" y="545895"/>
              <a:chExt cx="355002" cy="204391"/>
            </a:xfrm>
          </p:grpSpPr>
          <p:cxnSp>
            <p:nvCxnSpPr>
              <p:cNvPr id="178" name="Straight Connector 177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8" name="Group 167"/>
            <p:cNvGrpSpPr/>
            <p:nvPr/>
          </p:nvGrpSpPr>
          <p:grpSpPr>
            <a:xfrm>
              <a:off x="9404791" y="2108833"/>
              <a:ext cx="355002" cy="204391"/>
              <a:chOff x="7525598" y="545895"/>
              <a:chExt cx="355002" cy="204391"/>
            </a:xfrm>
          </p:grpSpPr>
          <p:cxnSp>
            <p:nvCxnSpPr>
              <p:cNvPr id="174" name="Straight Connector 173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9" name="Group 168"/>
            <p:cNvGrpSpPr/>
            <p:nvPr/>
          </p:nvGrpSpPr>
          <p:grpSpPr>
            <a:xfrm>
              <a:off x="9917211" y="2128166"/>
              <a:ext cx="355002" cy="208328"/>
              <a:chOff x="7525598" y="545895"/>
              <a:chExt cx="355002" cy="204391"/>
            </a:xfrm>
          </p:grpSpPr>
          <p:cxnSp>
            <p:nvCxnSpPr>
              <p:cNvPr id="170" name="Straight Connector 169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183608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347" y="3434495"/>
            <a:ext cx="5482167" cy="33832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347" y="10758"/>
            <a:ext cx="5482167" cy="338328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665483" y="3090135"/>
            <a:ext cx="5509407" cy="10542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Similarities in </a:t>
            </a:r>
          </a:p>
          <a:p>
            <a:r>
              <a:rPr lang="en-US" sz="4000" dirty="0" smtClean="0"/>
              <a:t>Impulse Generation</a:t>
            </a:r>
          </a:p>
          <a:p>
            <a:r>
              <a:rPr lang="en-US" sz="4000" dirty="0" smtClean="0"/>
              <a:t>and Time to Release</a:t>
            </a:r>
            <a:endParaRPr lang="en-US" sz="4000" dirty="0"/>
          </a:p>
        </p:txBody>
      </p:sp>
      <p:sp>
        <p:nvSpPr>
          <p:cNvPr id="18" name="Rectangle 17"/>
          <p:cNvSpPr/>
          <p:nvPr/>
        </p:nvSpPr>
        <p:spPr>
          <a:xfrm>
            <a:off x="7707505" y="268941"/>
            <a:ext cx="468307" cy="630398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8649149" y="268941"/>
            <a:ext cx="441063" cy="630398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18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2508" y="1783128"/>
            <a:ext cx="6384162" cy="393994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214122" y="688485"/>
            <a:ext cx="9500496" cy="10542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Release Height</a:t>
            </a:r>
          </a:p>
        </p:txBody>
      </p:sp>
      <p:sp>
        <p:nvSpPr>
          <p:cNvPr id="8" name="Rectangle 7"/>
          <p:cNvSpPr/>
          <p:nvPr/>
        </p:nvSpPr>
        <p:spPr>
          <a:xfrm>
            <a:off x="3284548" y="2474255"/>
            <a:ext cx="1583533" cy="3825215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7306" y="2497890"/>
            <a:ext cx="1563489" cy="38015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b="2379"/>
          <a:stretch/>
        </p:blipFill>
        <p:spPr>
          <a:xfrm>
            <a:off x="41534" y="2497890"/>
            <a:ext cx="1590534" cy="38060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7855" y="2461243"/>
            <a:ext cx="1542347" cy="383996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5732" y="2098666"/>
            <a:ext cx="1602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Free Throw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75098" y="2092834"/>
            <a:ext cx="1566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Jump Shot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84547" y="2092834"/>
            <a:ext cx="158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Step-in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5732" y="2472514"/>
            <a:ext cx="1556335" cy="38269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677855" y="2474255"/>
            <a:ext cx="1563662" cy="382521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045289" y="5530029"/>
            <a:ext cx="451206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Free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b="0" cap="none" spc="0" dirty="0" smtClean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Jump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 </a:t>
            </a:r>
            <a:r>
              <a:rPr lang="en-US" sz="4400" dirty="0" smtClean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endParaRPr lang="en-US" sz="4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077822" y="2397525"/>
            <a:ext cx="3608085" cy="217516"/>
            <a:chOff x="6078624" y="2378950"/>
            <a:chExt cx="3608085" cy="217516"/>
          </a:xfrm>
        </p:grpSpPr>
        <p:grpSp>
          <p:nvGrpSpPr>
            <p:cNvPr id="23" name="Group 22"/>
            <p:cNvGrpSpPr/>
            <p:nvPr/>
          </p:nvGrpSpPr>
          <p:grpSpPr>
            <a:xfrm>
              <a:off x="7154319" y="2378950"/>
              <a:ext cx="355002" cy="204391"/>
              <a:chOff x="6099586" y="384447"/>
              <a:chExt cx="323854" cy="304038"/>
            </a:xfrm>
          </p:grpSpPr>
          <p:cxnSp>
            <p:nvCxnSpPr>
              <p:cNvPr id="24" name="Straight Connector 23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Group 32"/>
            <p:cNvGrpSpPr/>
            <p:nvPr/>
          </p:nvGrpSpPr>
          <p:grpSpPr>
            <a:xfrm>
              <a:off x="7704367" y="2392075"/>
              <a:ext cx="355002" cy="204391"/>
              <a:chOff x="6099586" y="384447"/>
              <a:chExt cx="323854" cy="304038"/>
            </a:xfrm>
          </p:grpSpPr>
          <p:cxnSp>
            <p:nvCxnSpPr>
              <p:cNvPr id="34" name="Straight Connector 33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Group 37"/>
            <p:cNvGrpSpPr/>
            <p:nvPr/>
          </p:nvGrpSpPr>
          <p:grpSpPr>
            <a:xfrm>
              <a:off x="6078624" y="2380380"/>
              <a:ext cx="355002" cy="204391"/>
              <a:chOff x="6099586" y="384447"/>
              <a:chExt cx="323854" cy="304038"/>
            </a:xfrm>
          </p:grpSpPr>
          <p:cxnSp>
            <p:nvCxnSpPr>
              <p:cNvPr id="39" name="Straight Connector 38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8782579" y="2378950"/>
              <a:ext cx="355002" cy="204391"/>
              <a:chOff x="6099586" y="384447"/>
              <a:chExt cx="323854" cy="304038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9331707" y="2378950"/>
              <a:ext cx="355002" cy="204391"/>
              <a:chOff x="6099586" y="384447"/>
              <a:chExt cx="323854" cy="304038"/>
            </a:xfrm>
          </p:grpSpPr>
          <p:cxnSp>
            <p:nvCxnSpPr>
              <p:cNvPr id="49" name="Straight Connector 48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" name="Group 2"/>
          <p:cNvGrpSpPr/>
          <p:nvPr/>
        </p:nvGrpSpPr>
        <p:grpSpPr>
          <a:xfrm>
            <a:off x="6070126" y="2377228"/>
            <a:ext cx="3621880" cy="242254"/>
            <a:chOff x="6066805" y="2378550"/>
            <a:chExt cx="3621880" cy="242254"/>
          </a:xfrm>
        </p:grpSpPr>
        <p:grpSp>
          <p:nvGrpSpPr>
            <p:cNvPr id="59" name="Group 58"/>
            <p:cNvGrpSpPr/>
            <p:nvPr/>
          </p:nvGrpSpPr>
          <p:grpSpPr>
            <a:xfrm>
              <a:off x="6066805" y="2378551"/>
              <a:ext cx="369405" cy="233536"/>
              <a:chOff x="6738497" y="545895"/>
              <a:chExt cx="355002" cy="204391"/>
            </a:xfrm>
          </p:grpSpPr>
          <p:cxnSp>
            <p:nvCxnSpPr>
              <p:cNvPr id="95" name="Straight Connector 94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/>
          </p:nvGrpSpPr>
          <p:grpSpPr>
            <a:xfrm>
              <a:off x="7142237" y="2381272"/>
              <a:ext cx="369405" cy="233536"/>
              <a:chOff x="6738497" y="545895"/>
              <a:chExt cx="355002" cy="204391"/>
            </a:xfrm>
          </p:grpSpPr>
          <p:cxnSp>
            <p:nvCxnSpPr>
              <p:cNvPr id="87" name="Straight Connector 86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/>
          </p:nvGrpSpPr>
          <p:grpSpPr>
            <a:xfrm>
              <a:off x="7693875" y="2387268"/>
              <a:ext cx="369405" cy="233536"/>
              <a:chOff x="6738497" y="545895"/>
              <a:chExt cx="355002" cy="204391"/>
            </a:xfrm>
          </p:grpSpPr>
          <p:cxnSp>
            <p:nvCxnSpPr>
              <p:cNvPr id="83" name="Straight Connector 82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/>
            <p:cNvGrpSpPr/>
            <p:nvPr/>
          </p:nvGrpSpPr>
          <p:grpSpPr>
            <a:xfrm>
              <a:off x="8770699" y="2378550"/>
              <a:ext cx="369405" cy="233536"/>
              <a:chOff x="6738497" y="545895"/>
              <a:chExt cx="355002" cy="204391"/>
            </a:xfrm>
          </p:grpSpPr>
          <p:cxnSp>
            <p:nvCxnSpPr>
              <p:cNvPr id="75" name="Straight Connector 74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Group 64"/>
            <p:cNvGrpSpPr/>
            <p:nvPr/>
          </p:nvGrpSpPr>
          <p:grpSpPr>
            <a:xfrm>
              <a:off x="9319280" y="2378550"/>
              <a:ext cx="369405" cy="233536"/>
              <a:chOff x="6738497" y="545895"/>
              <a:chExt cx="355002" cy="204391"/>
            </a:xfrm>
          </p:grpSpPr>
          <p:cxnSp>
            <p:nvCxnSpPr>
              <p:cNvPr id="71" name="Straight Connector 70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" name="Group 4"/>
          <p:cNvGrpSpPr/>
          <p:nvPr/>
        </p:nvGrpSpPr>
        <p:grpSpPr>
          <a:xfrm>
            <a:off x="6077822" y="2389670"/>
            <a:ext cx="4127334" cy="220538"/>
            <a:chOff x="6070930" y="2363520"/>
            <a:chExt cx="4127334" cy="220538"/>
          </a:xfrm>
        </p:grpSpPr>
        <p:grpSp>
          <p:nvGrpSpPr>
            <p:cNvPr id="100" name="Group 99"/>
            <p:cNvGrpSpPr/>
            <p:nvPr/>
          </p:nvGrpSpPr>
          <p:grpSpPr>
            <a:xfrm>
              <a:off x="6070930" y="2370011"/>
              <a:ext cx="355002" cy="204391"/>
              <a:chOff x="7525598" y="545895"/>
              <a:chExt cx="355002" cy="204391"/>
            </a:xfrm>
          </p:grpSpPr>
          <p:cxnSp>
            <p:nvCxnSpPr>
              <p:cNvPr id="136" name="Straight Connector 135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1" name="Group 100"/>
            <p:cNvGrpSpPr/>
            <p:nvPr/>
          </p:nvGrpSpPr>
          <p:grpSpPr>
            <a:xfrm>
              <a:off x="6610459" y="2370010"/>
              <a:ext cx="355002" cy="204391"/>
              <a:chOff x="7525598" y="545895"/>
              <a:chExt cx="355002" cy="204391"/>
            </a:xfrm>
          </p:grpSpPr>
          <p:cxnSp>
            <p:nvCxnSpPr>
              <p:cNvPr id="132" name="Straight Connector 131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" name="Group 101"/>
            <p:cNvGrpSpPr/>
            <p:nvPr/>
          </p:nvGrpSpPr>
          <p:grpSpPr>
            <a:xfrm>
              <a:off x="7169061" y="2368734"/>
              <a:ext cx="355002" cy="204391"/>
              <a:chOff x="7525598" y="545895"/>
              <a:chExt cx="355002" cy="204391"/>
            </a:xfrm>
          </p:grpSpPr>
          <p:cxnSp>
            <p:nvCxnSpPr>
              <p:cNvPr id="128" name="Straight Connector 127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3" name="Group 102"/>
            <p:cNvGrpSpPr/>
            <p:nvPr/>
          </p:nvGrpSpPr>
          <p:grpSpPr>
            <a:xfrm>
              <a:off x="7696673" y="2378111"/>
              <a:ext cx="355002" cy="204391"/>
              <a:chOff x="7525598" y="545895"/>
              <a:chExt cx="355002" cy="204391"/>
            </a:xfrm>
          </p:grpSpPr>
          <p:cxnSp>
            <p:nvCxnSpPr>
              <p:cNvPr id="124" name="Straight Connector 123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Group 103"/>
            <p:cNvGrpSpPr/>
            <p:nvPr/>
          </p:nvGrpSpPr>
          <p:grpSpPr>
            <a:xfrm>
              <a:off x="8237799" y="2379667"/>
              <a:ext cx="355002" cy="204391"/>
              <a:chOff x="7525598" y="545895"/>
              <a:chExt cx="355002" cy="204391"/>
            </a:xfrm>
          </p:grpSpPr>
          <p:cxnSp>
            <p:nvCxnSpPr>
              <p:cNvPr id="120" name="Straight Connector 119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5" name="Group 104"/>
            <p:cNvGrpSpPr/>
            <p:nvPr/>
          </p:nvGrpSpPr>
          <p:grpSpPr>
            <a:xfrm>
              <a:off x="8774885" y="2363520"/>
              <a:ext cx="355002" cy="204391"/>
              <a:chOff x="7525598" y="545895"/>
              <a:chExt cx="355002" cy="204391"/>
            </a:xfrm>
          </p:grpSpPr>
          <p:cxnSp>
            <p:nvCxnSpPr>
              <p:cNvPr id="116" name="Straight Connector 115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6" name="Group 105"/>
            <p:cNvGrpSpPr/>
            <p:nvPr/>
          </p:nvGrpSpPr>
          <p:grpSpPr>
            <a:xfrm>
              <a:off x="9324013" y="2363520"/>
              <a:ext cx="355002" cy="204391"/>
              <a:chOff x="7525598" y="545895"/>
              <a:chExt cx="355002" cy="204391"/>
            </a:xfrm>
          </p:grpSpPr>
          <p:cxnSp>
            <p:nvCxnSpPr>
              <p:cNvPr id="112" name="Straight Connector 111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Group 106"/>
            <p:cNvGrpSpPr/>
            <p:nvPr/>
          </p:nvGrpSpPr>
          <p:grpSpPr>
            <a:xfrm>
              <a:off x="9843262" y="2366073"/>
              <a:ext cx="355002" cy="204391"/>
              <a:chOff x="7525598" y="545895"/>
              <a:chExt cx="355002" cy="204391"/>
            </a:xfrm>
          </p:grpSpPr>
          <p:cxnSp>
            <p:nvCxnSpPr>
              <p:cNvPr id="108" name="Straight Connector 107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522215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557" y="3474720"/>
            <a:ext cx="5482167" cy="33832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557" y="51215"/>
            <a:ext cx="5482167" cy="338328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371715" y="309398"/>
            <a:ext cx="457545" cy="630655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302599" y="309398"/>
            <a:ext cx="498472" cy="630655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4448" y="19839"/>
            <a:ext cx="6843075" cy="422315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7289771" y="578224"/>
            <a:ext cx="403761" cy="3388658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422768" y="588981"/>
            <a:ext cx="403761" cy="338865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5421854" y="4270786"/>
            <a:ext cx="474412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899751" y="4473862"/>
            <a:ext cx="5685773" cy="1384995"/>
          </a:xfrm>
          <a:prstGeom prst="rect">
            <a:avLst/>
          </a:prstGeom>
          <a:solidFill>
            <a:schemeClr val="bg1"/>
          </a:solidFill>
          <a:ln w="28575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		- Greater CM </a:t>
            </a:r>
            <a:r>
              <a:rPr lang="en-US" sz="2800" dirty="0" err="1" smtClean="0"/>
              <a:t>Vv</a:t>
            </a:r>
            <a:r>
              <a:rPr lang="en-US" sz="2800" dirty="0" smtClean="0"/>
              <a:t> at Departure</a:t>
            </a:r>
          </a:p>
          <a:p>
            <a:r>
              <a:rPr lang="en-US" sz="2800" dirty="0" smtClean="0"/>
              <a:t>		- Ball Release later in flight</a:t>
            </a:r>
          </a:p>
          <a:p>
            <a:r>
              <a:rPr lang="en-US" sz="2800" dirty="0" smtClean="0"/>
              <a:t> 			  when CM </a:t>
            </a:r>
            <a:r>
              <a:rPr lang="en-US" sz="2800" dirty="0" err="1" smtClean="0"/>
              <a:t>Vv</a:t>
            </a:r>
            <a:r>
              <a:rPr lang="en-US" sz="2800" dirty="0" smtClean="0"/>
              <a:t> less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114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921" y="1824219"/>
            <a:ext cx="11373966" cy="3079504"/>
          </a:xfrm>
        </p:spPr>
        <p:txBody>
          <a:bodyPr>
            <a:normAutofit/>
          </a:bodyPr>
          <a:lstStyle/>
          <a:p>
            <a:r>
              <a:rPr lang="en-US" sz="2800" dirty="0"/>
              <a:t>Center of Mass vertical velocity contribution to Ball vertical velocity at Release </a:t>
            </a:r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</p:txBody>
      </p:sp>
      <p:grpSp>
        <p:nvGrpSpPr>
          <p:cNvPr id="4" name="Group 3"/>
          <p:cNvGrpSpPr/>
          <p:nvPr/>
        </p:nvGrpSpPr>
        <p:grpSpPr>
          <a:xfrm>
            <a:off x="2405132" y="2092964"/>
            <a:ext cx="6071894" cy="769442"/>
            <a:chOff x="2103838" y="2120699"/>
            <a:chExt cx="6071894" cy="769442"/>
          </a:xfrm>
        </p:grpSpPr>
        <p:sp>
          <p:nvSpPr>
            <p:cNvPr id="5" name="TextBox 4"/>
            <p:cNvSpPr txBox="1"/>
            <p:nvPr/>
          </p:nvSpPr>
          <p:spPr>
            <a:xfrm>
              <a:off x="2103838" y="2243811"/>
              <a:ext cx="18715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solidFill>
                    <a:srgbClr val="FF0000"/>
                  </a:solidFill>
                </a:rPr>
                <a:t>Free Throw</a:t>
              </a:r>
              <a:endParaRPr lang="en-US" sz="2800" b="1" dirty="0">
                <a:solidFill>
                  <a:srgbClr val="FF0000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572600" y="2243811"/>
              <a:ext cx="25698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solidFill>
                    <a:srgbClr val="00D600"/>
                  </a:solidFill>
                </a:rPr>
                <a:t>Jump Shot</a:t>
              </a:r>
              <a:endParaRPr lang="en-US" sz="2800" b="1" dirty="0">
                <a:solidFill>
                  <a:srgbClr val="00D600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862044" y="2243811"/>
              <a:ext cx="13136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>
                  <a:solidFill>
                    <a:srgbClr val="0000FF"/>
                  </a:solidFill>
                </a:rPr>
                <a:t>Step-In</a:t>
              </a:r>
              <a:endParaRPr lang="en-US" sz="2800" b="1" dirty="0">
                <a:solidFill>
                  <a:srgbClr val="0000FF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041392" y="2120700"/>
              <a:ext cx="46519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 smtClean="0"/>
                <a:t>&lt;</a:t>
              </a:r>
              <a:endParaRPr lang="en-US" sz="44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363844" y="2120699"/>
              <a:ext cx="46519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 smtClean="0"/>
                <a:t>&lt;</a:t>
              </a:r>
              <a:endParaRPr lang="en-US" sz="4400" b="1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161611" y="2239430"/>
            <a:ext cx="1275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Group: 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515921" y="2713817"/>
            <a:ext cx="120388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Individuals:   6 of 8 significant difference between </a:t>
            </a:r>
            <a:r>
              <a:rPr lang="en-US" sz="2800" dirty="0" smtClean="0">
                <a:solidFill>
                  <a:srgbClr val="FF0000"/>
                </a:solidFill>
              </a:rPr>
              <a:t>Free</a:t>
            </a:r>
            <a:r>
              <a:rPr lang="en-US" sz="2800" dirty="0" smtClean="0"/>
              <a:t> and </a:t>
            </a:r>
            <a:r>
              <a:rPr lang="en-US" sz="2800" dirty="0" smtClean="0">
                <a:solidFill>
                  <a:srgbClr val="00B050"/>
                </a:solidFill>
              </a:rPr>
              <a:t>Jump</a:t>
            </a:r>
            <a:r>
              <a:rPr lang="en-US" sz="2800" dirty="0" smtClean="0"/>
              <a:t> and/or </a:t>
            </a:r>
            <a:r>
              <a:rPr lang="en-US" sz="2800" dirty="0" smtClean="0">
                <a:solidFill>
                  <a:srgbClr val="0000FF"/>
                </a:solidFill>
              </a:rPr>
              <a:t>Step-in  </a:t>
            </a:r>
            <a:endParaRPr lang="en-US" sz="2800" dirty="0">
              <a:solidFill>
                <a:srgbClr val="0000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15921" y="3518728"/>
            <a:ext cx="119187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Height of ball Release varied between players and depended on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Vertical impulse generated by legs during shot preparation 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Timing of ball release relative to end of impulse generation</a:t>
            </a:r>
          </a:p>
        </p:txBody>
      </p:sp>
    </p:spTree>
    <p:extLst>
      <p:ext uri="{BB962C8B-B14F-4D97-AF65-F5344CB8AC3E}">
        <p14:creationId xmlns:p14="http://schemas.microsoft.com/office/powerpoint/2010/main" val="58835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65" y="-107047"/>
            <a:ext cx="10919305" cy="1450757"/>
          </a:xfrm>
        </p:spPr>
        <p:txBody>
          <a:bodyPr/>
          <a:lstStyle/>
          <a:p>
            <a:r>
              <a:rPr lang="en-US" dirty="0" smtClean="0"/>
              <a:t>Mechanical Objective of a Shot in Basketball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4366" y="1675135"/>
            <a:ext cx="5578849" cy="2908631"/>
          </a:xfrm>
          <a:prstGeom prst="rect">
            <a:avLst/>
          </a:prstGeom>
        </p:spPr>
      </p:pic>
      <p:grpSp>
        <p:nvGrpSpPr>
          <p:cNvPr id="43" name="Group 42"/>
          <p:cNvGrpSpPr/>
          <p:nvPr/>
        </p:nvGrpSpPr>
        <p:grpSpPr>
          <a:xfrm>
            <a:off x="5614741" y="1554159"/>
            <a:ext cx="5698098" cy="2991569"/>
            <a:chOff x="5614741" y="1554159"/>
            <a:chExt cx="5698098" cy="2991569"/>
          </a:xfrm>
        </p:grpSpPr>
        <p:cxnSp>
          <p:nvCxnSpPr>
            <p:cNvPr id="10" name="Straight Arrow Connector 9"/>
            <p:cNvCxnSpPr/>
            <p:nvPr/>
          </p:nvCxnSpPr>
          <p:spPr>
            <a:xfrm flipV="1">
              <a:off x="6329082" y="3355390"/>
              <a:ext cx="0" cy="714586"/>
            </a:xfrm>
            <a:prstGeom prst="straightConnector1">
              <a:avLst/>
            </a:prstGeom>
            <a:ln w="76200">
              <a:solidFill>
                <a:srgbClr val="0A8DE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6329082" y="4069976"/>
              <a:ext cx="708212" cy="8964"/>
            </a:xfrm>
            <a:prstGeom prst="straightConnector1">
              <a:avLst/>
            </a:prstGeom>
            <a:ln w="76200">
              <a:solidFill>
                <a:srgbClr val="0A8DE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5674366" y="2086343"/>
              <a:ext cx="1172822" cy="1200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Ball </a:t>
              </a:r>
            </a:p>
            <a:p>
              <a:r>
                <a:rPr lang="en-US" sz="2400" dirty="0" smtClean="0"/>
                <a:t>Vertical</a:t>
              </a:r>
            </a:p>
            <a:p>
              <a:r>
                <a:rPr lang="en-US" sz="2400" dirty="0" smtClean="0"/>
                <a:t>Velocity</a:t>
              </a:r>
              <a:endParaRPr lang="en-US" sz="2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335791" y="3247876"/>
              <a:ext cx="1469698" cy="12003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Ball </a:t>
              </a:r>
            </a:p>
            <a:p>
              <a:r>
                <a:rPr lang="en-US" sz="2400" dirty="0" smtClean="0"/>
                <a:t>Horizontal</a:t>
              </a:r>
            </a:p>
            <a:p>
              <a:r>
                <a:rPr lang="en-US" sz="2400" dirty="0" smtClean="0"/>
                <a:t>Velocity</a:t>
              </a:r>
              <a:endParaRPr lang="en-US" sz="2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614741" y="1554159"/>
              <a:ext cx="5698098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 </a:t>
              </a:r>
              <a:r>
                <a:rPr lang="en-US" sz="2800" dirty="0" smtClean="0"/>
                <a:t>       Ball Trajectory Defined at Release</a:t>
              </a:r>
              <a:endParaRPr lang="en-US" sz="28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804722" y="4176396"/>
              <a:ext cx="1143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at Release</a:t>
              </a:r>
              <a:endParaRPr lang="en-US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372333" y="2065231"/>
            <a:ext cx="10619963" cy="4007371"/>
            <a:chOff x="372333" y="2065231"/>
            <a:chExt cx="10619963" cy="4007371"/>
          </a:xfrm>
        </p:grpSpPr>
        <p:cxnSp>
          <p:nvCxnSpPr>
            <p:cNvPr id="31" name="Straight Connector 30"/>
            <p:cNvCxnSpPr/>
            <p:nvPr/>
          </p:nvCxnSpPr>
          <p:spPr>
            <a:xfrm flipH="1">
              <a:off x="10648280" y="2086343"/>
              <a:ext cx="17930" cy="3676884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/>
            <p:cNvGrpSpPr/>
            <p:nvPr/>
          </p:nvGrpSpPr>
          <p:grpSpPr>
            <a:xfrm>
              <a:off x="372333" y="2065231"/>
              <a:ext cx="10619963" cy="4007371"/>
              <a:chOff x="372333" y="2065231"/>
              <a:chExt cx="10619963" cy="4007371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5351777" y="5411661"/>
                <a:ext cx="1024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Foul Line</a:t>
                </a:r>
                <a:endParaRPr lang="en-US" dirty="0"/>
              </a:p>
            </p:txBody>
          </p:sp>
          <p:grpSp>
            <p:nvGrpSpPr>
              <p:cNvPr id="39" name="Group 38"/>
              <p:cNvGrpSpPr/>
              <p:nvPr/>
            </p:nvGrpSpPr>
            <p:grpSpPr>
              <a:xfrm>
                <a:off x="372333" y="2065231"/>
                <a:ext cx="10619963" cy="4007371"/>
                <a:chOff x="372333" y="2065231"/>
                <a:chExt cx="10619963" cy="4007371"/>
              </a:xfrm>
            </p:grpSpPr>
            <p:grpSp>
              <p:nvGrpSpPr>
                <p:cNvPr id="42" name="Group 41"/>
                <p:cNvGrpSpPr/>
                <p:nvPr/>
              </p:nvGrpSpPr>
              <p:grpSpPr>
                <a:xfrm>
                  <a:off x="372333" y="2065231"/>
                  <a:ext cx="10619963" cy="4007371"/>
                  <a:chOff x="-37508" y="2062880"/>
                  <a:chExt cx="10619963" cy="4007371"/>
                </a:xfrm>
              </p:grpSpPr>
              <p:sp>
                <p:nvSpPr>
                  <p:cNvPr id="19" name="TextBox 18"/>
                  <p:cNvSpPr txBox="1"/>
                  <p:nvPr/>
                </p:nvSpPr>
                <p:spPr>
                  <a:xfrm>
                    <a:off x="2257011" y="3863629"/>
                    <a:ext cx="1871538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b="1" dirty="0" smtClean="0">
                        <a:solidFill>
                          <a:srgbClr val="FF0000"/>
                        </a:solidFill>
                      </a:rPr>
                      <a:t>Free Throw</a:t>
                    </a:r>
                    <a:endParaRPr lang="en-US" sz="2800" b="1" dirty="0">
                      <a:solidFill>
                        <a:srgbClr val="FF0000"/>
                      </a:solidFill>
                    </a:endParaRPr>
                  </a:p>
                </p:txBody>
              </p:sp>
              <p:sp>
                <p:nvSpPr>
                  <p:cNvPr id="20" name="Oval 19"/>
                  <p:cNvSpPr/>
                  <p:nvPr/>
                </p:nvSpPr>
                <p:spPr>
                  <a:xfrm>
                    <a:off x="4178002" y="3224864"/>
                    <a:ext cx="457200" cy="457200"/>
                  </a:xfrm>
                  <a:prstGeom prst="ellipse">
                    <a:avLst/>
                  </a:prstGeom>
                  <a:solidFill>
                    <a:srgbClr val="FF6600"/>
                  </a:solidFill>
                  <a:ln w="57150">
                    <a:solidFill>
                      <a:srgbClr val="00D6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" name="Oval 20"/>
                  <p:cNvSpPr/>
                  <p:nvPr/>
                </p:nvSpPr>
                <p:spPr>
                  <a:xfrm>
                    <a:off x="4182603" y="2660629"/>
                    <a:ext cx="457200" cy="457200"/>
                  </a:xfrm>
                  <a:prstGeom prst="ellipse">
                    <a:avLst/>
                  </a:prstGeom>
                  <a:solidFill>
                    <a:srgbClr val="FF6600"/>
                  </a:solidFill>
                  <a:ln w="57150">
                    <a:solidFill>
                      <a:srgbClr val="0000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" name="TextBox 21"/>
                  <p:cNvSpPr txBox="1"/>
                  <p:nvPr/>
                </p:nvSpPr>
                <p:spPr>
                  <a:xfrm>
                    <a:off x="2257011" y="3224864"/>
                    <a:ext cx="1741182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b="1" dirty="0" smtClean="0">
                        <a:solidFill>
                          <a:srgbClr val="00D600"/>
                        </a:solidFill>
                      </a:rPr>
                      <a:t>Jump Shot</a:t>
                    </a:r>
                    <a:endParaRPr lang="en-US" sz="2800" b="1" dirty="0">
                      <a:solidFill>
                        <a:srgbClr val="00D600"/>
                      </a:solidFill>
                    </a:endParaRPr>
                  </a:p>
                </p:txBody>
              </p:sp>
              <p:sp>
                <p:nvSpPr>
                  <p:cNvPr id="24" name="TextBox 23"/>
                  <p:cNvSpPr txBox="1"/>
                  <p:nvPr/>
                </p:nvSpPr>
                <p:spPr>
                  <a:xfrm>
                    <a:off x="2304339" y="2643872"/>
                    <a:ext cx="1219052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b="1" dirty="0" smtClean="0">
                        <a:solidFill>
                          <a:srgbClr val="0000FF"/>
                        </a:solidFill>
                      </a:rPr>
                      <a:t>Step In</a:t>
                    </a:r>
                    <a:endParaRPr lang="en-US" sz="2800" b="1" dirty="0">
                      <a:solidFill>
                        <a:srgbClr val="0000FF"/>
                      </a:solidFill>
                    </a:endParaRPr>
                  </a:p>
                </p:txBody>
              </p:sp>
              <p:sp>
                <p:nvSpPr>
                  <p:cNvPr id="25" name="TextBox 24"/>
                  <p:cNvSpPr txBox="1"/>
                  <p:nvPr/>
                </p:nvSpPr>
                <p:spPr>
                  <a:xfrm>
                    <a:off x="2198305" y="2062880"/>
                    <a:ext cx="1799888" cy="523220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2800" b="1" dirty="0" smtClean="0"/>
                      <a:t>Shot Type         </a:t>
                    </a:r>
                    <a:endParaRPr lang="en-US" sz="2800" b="1" dirty="0"/>
                  </a:p>
                </p:txBody>
              </p:sp>
              <p:cxnSp>
                <p:nvCxnSpPr>
                  <p:cNvPr id="29" name="Straight Arrow Connector 28"/>
                  <p:cNvCxnSpPr/>
                  <p:nvPr/>
                </p:nvCxnSpPr>
                <p:spPr>
                  <a:xfrm>
                    <a:off x="5919241" y="5593976"/>
                    <a:ext cx="4319198" cy="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headEnd type="triangle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" name="TextBox 33"/>
                  <p:cNvSpPr txBox="1"/>
                  <p:nvPr/>
                </p:nvSpPr>
                <p:spPr>
                  <a:xfrm>
                    <a:off x="5575225" y="5670141"/>
                    <a:ext cx="5007230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000" dirty="0" smtClean="0"/>
                      <a:t>Same Horizontal Displacement (4.62 m; 15 </a:t>
                    </a:r>
                    <a:r>
                      <a:rPr lang="en-US" sz="2000" dirty="0" err="1" smtClean="0"/>
                      <a:t>ft</a:t>
                    </a:r>
                    <a:r>
                      <a:rPr lang="en-US" sz="2000" dirty="0" smtClean="0"/>
                      <a:t>)</a:t>
                    </a:r>
                    <a:endParaRPr lang="en-US" sz="2000" dirty="0"/>
                  </a:p>
                </p:txBody>
              </p:sp>
              <p:sp>
                <p:nvSpPr>
                  <p:cNvPr id="35" name="TextBox 34"/>
                  <p:cNvSpPr txBox="1"/>
                  <p:nvPr/>
                </p:nvSpPr>
                <p:spPr>
                  <a:xfrm>
                    <a:off x="-37508" y="2900566"/>
                    <a:ext cx="2326943" cy="132343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000" dirty="0" smtClean="0"/>
                      <a:t>Potential</a:t>
                    </a:r>
                  </a:p>
                  <a:p>
                    <a:r>
                      <a:rPr lang="en-US" sz="2000" dirty="0"/>
                      <a:t>t</a:t>
                    </a:r>
                    <a:r>
                      <a:rPr lang="en-US" sz="2000" dirty="0" smtClean="0"/>
                      <a:t>o Change</a:t>
                    </a:r>
                  </a:p>
                  <a:p>
                    <a:r>
                      <a:rPr lang="en-US" sz="2000" dirty="0" smtClean="0"/>
                      <a:t>CM</a:t>
                    </a:r>
                    <a:r>
                      <a:rPr lang="en-US" sz="2000" dirty="0"/>
                      <a:t> </a:t>
                    </a:r>
                    <a:r>
                      <a:rPr lang="en-US" sz="2000" dirty="0" smtClean="0"/>
                      <a:t>Vertical Velocity</a:t>
                    </a:r>
                  </a:p>
                  <a:p>
                    <a:r>
                      <a:rPr lang="en-US" sz="2000" dirty="0" smtClean="0"/>
                      <a:t>at Release</a:t>
                    </a:r>
                    <a:endParaRPr lang="en-US" sz="2000" dirty="0"/>
                  </a:p>
                </p:txBody>
              </p:sp>
              <p:sp>
                <p:nvSpPr>
                  <p:cNvPr id="16" name="Oval 15"/>
                  <p:cNvSpPr/>
                  <p:nvPr/>
                </p:nvSpPr>
                <p:spPr>
                  <a:xfrm>
                    <a:off x="4178002" y="3850340"/>
                    <a:ext cx="457200" cy="457200"/>
                  </a:xfrm>
                  <a:prstGeom prst="ellipse">
                    <a:avLst/>
                  </a:prstGeom>
                  <a:solidFill>
                    <a:srgbClr val="FF6600"/>
                  </a:solidFill>
                  <a:ln w="57150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cxnSp>
              <p:nvCxnSpPr>
                <p:cNvPr id="38" name="Straight Arrow Connector 37"/>
                <p:cNvCxnSpPr/>
                <p:nvPr/>
              </p:nvCxnSpPr>
              <p:spPr>
                <a:xfrm flipH="1" flipV="1">
                  <a:off x="2625876" y="2737661"/>
                  <a:ext cx="4554" cy="1502327"/>
                </a:xfrm>
                <a:prstGeom prst="straightConnector1">
                  <a:avLst/>
                </a:prstGeom>
                <a:ln w="57150"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240729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/>
          <p:cNvSpPr/>
          <p:nvPr/>
        </p:nvSpPr>
        <p:spPr>
          <a:xfrm>
            <a:off x="5444841" y="4789093"/>
            <a:ext cx="457200" cy="457200"/>
          </a:xfrm>
          <a:prstGeom prst="ellipse">
            <a:avLst/>
          </a:prstGeom>
          <a:solidFill>
            <a:srgbClr val="FF6600"/>
          </a:solidFill>
          <a:ln w="57150">
            <a:solidFill>
              <a:srgbClr val="00D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313578" y="4793362"/>
            <a:ext cx="457200" cy="457200"/>
          </a:xfrm>
          <a:prstGeom prst="ellipse">
            <a:avLst/>
          </a:prstGeom>
          <a:solidFill>
            <a:srgbClr val="FF6600"/>
          </a:solidFill>
          <a:ln w="571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75792" y="495299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Hypothesis: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3270" y="1340608"/>
            <a:ext cx="11918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Center of Mass vertical velocity contribution to Ball vertical velocity at Release </a:t>
            </a:r>
            <a:endParaRPr lang="en-US" sz="2800" dirty="0"/>
          </a:p>
        </p:txBody>
      </p:sp>
      <p:grpSp>
        <p:nvGrpSpPr>
          <p:cNvPr id="46" name="Group 45"/>
          <p:cNvGrpSpPr/>
          <p:nvPr/>
        </p:nvGrpSpPr>
        <p:grpSpPr>
          <a:xfrm>
            <a:off x="1971923" y="2037992"/>
            <a:ext cx="7633253" cy="782179"/>
            <a:chOff x="1715620" y="2219270"/>
            <a:chExt cx="6809070" cy="782179"/>
          </a:xfrm>
        </p:grpSpPr>
        <p:sp>
          <p:nvSpPr>
            <p:cNvPr id="8" name="TextBox 7"/>
            <p:cNvSpPr txBox="1"/>
            <p:nvPr/>
          </p:nvSpPr>
          <p:spPr>
            <a:xfrm>
              <a:off x="1715620" y="2355119"/>
              <a:ext cx="18715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F0000"/>
                  </a:solidFill>
                </a:rPr>
                <a:t>Close</a:t>
              </a:r>
              <a:endParaRPr lang="en-US" sz="2800" b="1" dirty="0">
                <a:solidFill>
                  <a:srgbClr val="FF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978222" y="2356986"/>
              <a:ext cx="2385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00D600"/>
                  </a:solidFill>
                </a:rPr>
                <a:t>Medium</a:t>
              </a:r>
              <a:endParaRPr lang="en-US" sz="2800" b="1" dirty="0">
                <a:solidFill>
                  <a:srgbClr val="00D6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837593" y="2343963"/>
              <a:ext cx="16870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0000FF"/>
                  </a:solidFill>
                </a:rPr>
                <a:t>Long</a:t>
              </a:r>
              <a:endParaRPr lang="en-US" sz="2800" b="1" dirty="0">
                <a:solidFill>
                  <a:srgbClr val="0000FF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710102" y="2232008"/>
              <a:ext cx="46519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 smtClean="0"/>
                <a:t>&lt;</a:t>
              </a:r>
              <a:endParaRPr lang="en-US" sz="4400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08423" y="2219270"/>
              <a:ext cx="46519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 smtClean="0"/>
                <a:t>&lt;</a:t>
              </a:r>
              <a:endParaRPr lang="en-US" sz="4400" b="1" dirty="0"/>
            </a:p>
          </p:txBody>
        </p:sp>
      </p:grpSp>
      <p:sp>
        <p:nvSpPr>
          <p:cNvPr id="16" name="Oval 15"/>
          <p:cNvSpPr/>
          <p:nvPr/>
        </p:nvSpPr>
        <p:spPr>
          <a:xfrm>
            <a:off x="2890003" y="4790367"/>
            <a:ext cx="457200" cy="457200"/>
          </a:xfrm>
          <a:prstGeom prst="ellipse">
            <a:avLst/>
          </a:prstGeom>
          <a:solidFill>
            <a:srgbClr val="FF66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8532759" y="3242419"/>
            <a:ext cx="22784" cy="1787954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5681220" y="3592952"/>
            <a:ext cx="0" cy="1462841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3118603" y="3933093"/>
            <a:ext cx="0" cy="109728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9013510" y="3249603"/>
            <a:ext cx="0" cy="1075610"/>
          </a:xfrm>
          <a:prstGeom prst="straightConnector1">
            <a:avLst/>
          </a:prstGeom>
          <a:ln w="10160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9013510" y="4325213"/>
            <a:ext cx="0" cy="715316"/>
          </a:xfrm>
          <a:prstGeom prst="straightConnector1">
            <a:avLst/>
          </a:prstGeom>
          <a:ln w="101600">
            <a:solidFill>
              <a:srgbClr val="7030A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228745" y="4674768"/>
            <a:ext cx="689612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7030A0"/>
                </a:solidFill>
              </a:rPr>
              <a:t>CM</a:t>
            </a:r>
            <a:endParaRPr lang="en-US" sz="2800" b="1" dirty="0">
              <a:solidFill>
                <a:srgbClr val="7030A0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6005372" y="3592953"/>
            <a:ext cx="0" cy="986998"/>
          </a:xfrm>
          <a:prstGeom prst="straightConnector1">
            <a:avLst/>
          </a:prstGeom>
          <a:ln w="10160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6005372" y="4579951"/>
            <a:ext cx="0" cy="475102"/>
          </a:xfrm>
          <a:prstGeom prst="straightConnector1">
            <a:avLst/>
          </a:prstGeom>
          <a:ln w="101600">
            <a:solidFill>
              <a:srgbClr val="7030A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108704" y="4636313"/>
            <a:ext cx="689612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030A0"/>
                </a:solidFill>
              </a:rPr>
              <a:t>CM</a:t>
            </a:r>
            <a:endParaRPr lang="en-US" sz="2800" b="1" dirty="0">
              <a:solidFill>
                <a:srgbClr val="7030A0"/>
              </a:solidFill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3434872" y="3941690"/>
            <a:ext cx="6925" cy="848678"/>
          </a:xfrm>
          <a:prstGeom prst="straightConnector1">
            <a:avLst/>
          </a:prstGeom>
          <a:ln w="101600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3434872" y="4790367"/>
            <a:ext cx="6925" cy="247566"/>
          </a:xfrm>
          <a:prstGeom prst="straightConnector1">
            <a:avLst/>
          </a:prstGeom>
          <a:ln w="101600">
            <a:solidFill>
              <a:srgbClr val="7030A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586900" y="4521236"/>
            <a:ext cx="689612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7030A0"/>
                </a:solidFill>
              </a:rPr>
              <a:t>CM</a:t>
            </a:r>
            <a:endParaRPr lang="en-US" sz="2800" b="1" dirty="0">
              <a:solidFill>
                <a:srgbClr val="7030A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87857" y="3870266"/>
            <a:ext cx="928352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C9B00"/>
                </a:solidFill>
              </a:rPr>
              <a:t>Arm</a:t>
            </a:r>
            <a:endParaRPr lang="en-US" sz="2800" b="1" dirty="0">
              <a:solidFill>
                <a:srgbClr val="CC9B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113679" y="3935009"/>
            <a:ext cx="928352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C9B00"/>
                </a:solidFill>
              </a:rPr>
              <a:t>Arm</a:t>
            </a:r>
            <a:endParaRPr lang="en-US" sz="2800" b="1" dirty="0">
              <a:solidFill>
                <a:srgbClr val="CC9B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238058" y="3886744"/>
            <a:ext cx="928352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CC9B00"/>
                </a:solidFill>
              </a:rPr>
              <a:t>Arm</a:t>
            </a:r>
            <a:endParaRPr lang="en-US" sz="2800" b="1" dirty="0">
              <a:solidFill>
                <a:srgbClr val="CC9B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627191" y="3941690"/>
            <a:ext cx="80181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</a:rPr>
              <a:t>Ball</a:t>
            </a:r>
            <a:endParaRPr lang="en-US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914719" y="4134357"/>
            <a:ext cx="80181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</a:rPr>
              <a:t>Ball</a:t>
            </a:r>
            <a:endParaRPr lang="en-US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326703" y="4125095"/>
            <a:ext cx="80181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</a:rPr>
              <a:t>Ball</a:t>
            </a:r>
            <a:endParaRPr lang="en-US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65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1040736_strobeB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2637" y="1883965"/>
            <a:ext cx="7692795" cy="432719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2" y="2000922"/>
            <a:ext cx="3582296" cy="435684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 = 8 Recreational Players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Motion Capture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(Panasonic, 120 Hz)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    - ball and body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Two Force Plates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(</a:t>
            </a:r>
            <a:r>
              <a:rPr lang="en-US" dirty="0" err="1" smtClean="0"/>
              <a:t>Kistler</a:t>
            </a:r>
            <a:r>
              <a:rPr lang="en-US" dirty="0" smtClean="0"/>
              <a:t>, 1200 Hz)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  - net vertical impulse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Center of Mass Vertical Velocity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- at plate departure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</a:t>
            </a:r>
            <a:r>
              <a:rPr lang="en-US" dirty="0" smtClean="0"/>
              <a:t>- at release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b="1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Ball Velocity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- at release</a:t>
            </a:r>
          </a:p>
          <a:p>
            <a:pPr marL="344488" indent="-285750"/>
            <a:endParaRPr lang="en-US" dirty="0" smtClean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0000"/>
                </a:solidFill>
              </a:rPr>
              <a:t>Free Throw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5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1040743_strobeB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2636" y="1883965"/>
            <a:ext cx="7692796" cy="432719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2" y="2000922"/>
            <a:ext cx="3582296" cy="435684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 = 8 Recreational Players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Motion Capture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(Panasonic, 120 Hz)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    - ball and body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Two Force Plates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(</a:t>
            </a:r>
            <a:r>
              <a:rPr lang="en-US" dirty="0" err="1" smtClean="0"/>
              <a:t>Kistler</a:t>
            </a:r>
            <a:r>
              <a:rPr lang="en-US" dirty="0" smtClean="0"/>
              <a:t>, 1200 Hz)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  - net vertical impulse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Center of Mass Vertical Velocity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- at plate departure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</a:t>
            </a:r>
            <a:r>
              <a:rPr lang="en-US" dirty="0" smtClean="0"/>
              <a:t>- at release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b="1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Ball Velocity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- at release</a:t>
            </a:r>
          </a:p>
          <a:p>
            <a:pPr marL="344488" indent="-285750"/>
            <a:endParaRPr lang="en-US" dirty="0" smtClean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00B050"/>
                </a:solidFill>
              </a:rPr>
              <a:t>Jump Shot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0859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1040751_strobeB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32634" y="1883965"/>
            <a:ext cx="7692798" cy="432719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2" y="2000922"/>
            <a:ext cx="3582296" cy="435684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 = 8 Recreational Players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Motion Capture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(Panasonic, 120 Hz)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    - ball and body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Two Force Plates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(</a:t>
            </a:r>
            <a:r>
              <a:rPr lang="en-US" dirty="0" err="1" smtClean="0"/>
              <a:t>Kistler</a:t>
            </a:r>
            <a:r>
              <a:rPr lang="en-US" dirty="0" smtClean="0"/>
              <a:t>, 1200 Hz)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  - net vertical impulse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Center of Mass Vertical Velocity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- at plate departure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</a:t>
            </a:r>
            <a:r>
              <a:rPr lang="en-US" dirty="0" smtClean="0"/>
              <a:t>- at release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" b="1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Ball Velocity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- at release</a:t>
            </a:r>
          </a:p>
          <a:p>
            <a:pPr marL="344488" indent="-285750"/>
            <a:endParaRPr lang="en-US" dirty="0" smtClean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0070C0"/>
                </a:solidFill>
              </a:rPr>
              <a:t>Step-in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985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8409" r="12539"/>
          <a:stretch/>
        </p:blipFill>
        <p:spPr>
          <a:xfrm>
            <a:off x="6162695" y="1872358"/>
            <a:ext cx="5377523" cy="4198124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116211" y="680257"/>
            <a:ext cx="10060984" cy="10542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7030A0"/>
                </a:solidFill>
              </a:rPr>
              <a:t>CM</a:t>
            </a:r>
            <a:r>
              <a:rPr lang="en-US" sz="4000" dirty="0" smtClean="0"/>
              <a:t> vs </a:t>
            </a:r>
            <a:r>
              <a:rPr lang="en-US" sz="4000" dirty="0" smtClean="0">
                <a:solidFill>
                  <a:srgbClr val="CC9B00"/>
                </a:solidFill>
              </a:rPr>
              <a:t>Arm</a:t>
            </a:r>
            <a:r>
              <a:rPr lang="en-US" sz="4000" dirty="0" smtClean="0"/>
              <a:t> </a:t>
            </a:r>
            <a:r>
              <a:rPr lang="en-US" sz="4000" dirty="0" err="1" smtClean="0"/>
              <a:t>Vv</a:t>
            </a:r>
            <a:r>
              <a:rPr lang="en-US" sz="4000" dirty="0" smtClean="0"/>
              <a:t> Contribution to </a:t>
            </a:r>
            <a:r>
              <a:rPr lang="en-US" sz="4000" dirty="0" smtClean="0">
                <a:solidFill>
                  <a:schemeClr val="accent1">
                    <a:lumMod val="75000"/>
                  </a:schemeClr>
                </a:solidFill>
              </a:rPr>
              <a:t>Ball </a:t>
            </a:r>
            <a:r>
              <a:rPr lang="en-US" sz="4000" dirty="0" err="1" smtClean="0">
                <a:solidFill>
                  <a:schemeClr val="accent1">
                    <a:lumMod val="75000"/>
                  </a:schemeClr>
                </a:solidFill>
              </a:rPr>
              <a:t>Vv</a:t>
            </a:r>
            <a:r>
              <a:rPr lang="en-US" sz="4000" dirty="0" smtClean="0"/>
              <a:t> at Release</a:t>
            </a:r>
            <a:endParaRPr lang="en-US" sz="4000" dirty="0"/>
          </a:p>
        </p:txBody>
      </p:sp>
      <p:sp>
        <p:nvSpPr>
          <p:cNvPr id="8" name="Rectangle 7"/>
          <p:cNvSpPr/>
          <p:nvPr/>
        </p:nvSpPr>
        <p:spPr>
          <a:xfrm>
            <a:off x="3284548" y="2474255"/>
            <a:ext cx="1583533" cy="3825215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7306" y="2497890"/>
            <a:ext cx="1563489" cy="38015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b="2379"/>
          <a:stretch/>
        </p:blipFill>
        <p:spPr>
          <a:xfrm>
            <a:off x="41534" y="2487132"/>
            <a:ext cx="1590534" cy="38060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7855" y="2461243"/>
            <a:ext cx="1542347" cy="383996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5732" y="2098666"/>
            <a:ext cx="1602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Free Throw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75098" y="2092834"/>
            <a:ext cx="1566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Jump Shot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84547" y="2092834"/>
            <a:ext cx="158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Step-in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5732" y="2472514"/>
            <a:ext cx="1556335" cy="38269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677855" y="2474255"/>
            <a:ext cx="1563662" cy="382521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 flipH="1">
            <a:off x="7448816" y="5931879"/>
            <a:ext cx="2060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C9B00"/>
                </a:solidFill>
              </a:rPr>
              <a:t>“Arm Contribution”</a:t>
            </a:r>
            <a:endParaRPr lang="en-US" b="1" dirty="0">
              <a:solidFill>
                <a:srgbClr val="CC9B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 rot="16200000" flipH="1">
            <a:off x="4826220" y="3766464"/>
            <a:ext cx="331647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7030A0"/>
                </a:solidFill>
              </a:rPr>
              <a:t>CM Vertical Velocity at Release (m/s)</a:t>
            </a:r>
            <a:endParaRPr lang="en-US" sz="1600" b="1" dirty="0">
              <a:solidFill>
                <a:srgbClr val="7030A0"/>
              </a:solidFill>
            </a:endParaRPr>
          </a:p>
        </p:txBody>
      </p:sp>
      <p:sp>
        <p:nvSpPr>
          <p:cNvPr id="17" name="Up Arrow 16"/>
          <p:cNvSpPr/>
          <p:nvPr/>
        </p:nvSpPr>
        <p:spPr>
          <a:xfrm>
            <a:off x="976361" y="2995513"/>
            <a:ext cx="139850" cy="731520"/>
          </a:xfrm>
          <a:prstGeom prst="upArrow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Up Arrow 17"/>
          <p:cNvSpPr/>
          <p:nvPr/>
        </p:nvSpPr>
        <p:spPr>
          <a:xfrm>
            <a:off x="3763425" y="4289787"/>
            <a:ext cx="139850" cy="182880"/>
          </a:xfrm>
          <a:prstGeom prst="up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Up Arrow 18"/>
          <p:cNvSpPr/>
          <p:nvPr/>
        </p:nvSpPr>
        <p:spPr>
          <a:xfrm>
            <a:off x="2483373" y="2634640"/>
            <a:ext cx="139850" cy="731520"/>
          </a:xfrm>
          <a:prstGeom prst="upArrow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p Arrow 19"/>
          <p:cNvSpPr/>
          <p:nvPr/>
        </p:nvSpPr>
        <p:spPr>
          <a:xfrm>
            <a:off x="4108588" y="2613124"/>
            <a:ext cx="139850" cy="731520"/>
          </a:xfrm>
          <a:prstGeom prst="upArrow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Up Arrow 20"/>
          <p:cNvSpPr/>
          <p:nvPr/>
        </p:nvSpPr>
        <p:spPr>
          <a:xfrm>
            <a:off x="2153774" y="4371788"/>
            <a:ext cx="139850" cy="182880"/>
          </a:xfrm>
          <a:prstGeom prst="up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Up Arrow 21"/>
          <p:cNvSpPr/>
          <p:nvPr/>
        </p:nvSpPr>
        <p:spPr>
          <a:xfrm>
            <a:off x="583377" y="4773754"/>
            <a:ext cx="139850" cy="182880"/>
          </a:xfrm>
          <a:prstGeom prst="up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6963262" y="2277500"/>
            <a:ext cx="3010722" cy="3042871"/>
            <a:chOff x="6963262" y="2277500"/>
            <a:chExt cx="3010722" cy="3042871"/>
          </a:xfrm>
        </p:grpSpPr>
        <p:grpSp>
          <p:nvGrpSpPr>
            <p:cNvPr id="23" name="Group 22"/>
            <p:cNvGrpSpPr/>
            <p:nvPr/>
          </p:nvGrpSpPr>
          <p:grpSpPr>
            <a:xfrm>
              <a:off x="6963262" y="2277500"/>
              <a:ext cx="144801" cy="734336"/>
              <a:chOff x="1113859" y="3291221"/>
              <a:chExt cx="144801" cy="734336"/>
            </a:xfrm>
          </p:grpSpPr>
          <p:sp>
            <p:nvSpPr>
              <p:cNvPr id="24" name="Up Arrow 23"/>
              <p:cNvSpPr/>
              <p:nvPr/>
            </p:nvSpPr>
            <p:spPr>
              <a:xfrm flipH="1">
                <a:off x="1113859" y="3291221"/>
                <a:ext cx="144801" cy="438912"/>
              </a:xfrm>
              <a:prstGeom prst="upArrow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Up Arrow 24"/>
              <p:cNvSpPr/>
              <p:nvPr/>
            </p:nvSpPr>
            <p:spPr>
              <a:xfrm>
                <a:off x="1113859" y="3732949"/>
                <a:ext cx="139850" cy="292608"/>
              </a:xfrm>
              <a:prstGeom prst="upArrow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9834134" y="4592897"/>
              <a:ext cx="139850" cy="727474"/>
              <a:chOff x="974010" y="3002791"/>
              <a:chExt cx="139850" cy="727474"/>
            </a:xfrm>
          </p:grpSpPr>
          <p:sp>
            <p:nvSpPr>
              <p:cNvPr id="29" name="Up Arrow 28"/>
              <p:cNvSpPr/>
              <p:nvPr/>
            </p:nvSpPr>
            <p:spPr>
              <a:xfrm>
                <a:off x="974010" y="3638825"/>
                <a:ext cx="139850" cy="91440"/>
              </a:xfrm>
              <a:prstGeom prst="upArrow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Up Arrow 29"/>
              <p:cNvSpPr/>
              <p:nvPr/>
            </p:nvSpPr>
            <p:spPr>
              <a:xfrm>
                <a:off x="974010" y="3002791"/>
                <a:ext cx="139850" cy="621792"/>
              </a:xfrm>
              <a:prstGeom prst="upArrow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43127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2102" y="1783128"/>
            <a:ext cx="6278337" cy="3874631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214122" y="688485"/>
            <a:ext cx="9500496" cy="10542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7030A0"/>
                </a:solidFill>
              </a:rPr>
              <a:t>CM </a:t>
            </a:r>
            <a:r>
              <a:rPr lang="en-US" sz="4000" dirty="0" err="1" smtClean="0">
                <a:solidFill>
                  <a:srgbClr val="7030A0"/>
                </a:solidFill>
              </a:rPr>
              <a:t>Vv</a:t>
            </a:r>
            <a:r>
              <a:rPr lang="en-US" sz="4000" dirty="0" smtClean="0">
                <a:solidFill>
                  <a:srgbClr val="7030A0"/>
                </a:solidFill>
              </a:rPr>
              <a:t> </a:t>
            </a:r>
            <a:r>
              <a:rPr lang="en-US" sz="4000" dirty="0" smtClean="0"/>
              <a:t>at Release is Greater with </a:t>
            </a:r>
            <a:r>
              <a:rPr lang="en-US" sz="4000" dirty="0" smtClean="0">
                <a:solidFill>
                  <a:srgbClr val="0070C0"/>
                </a:solidFill>
              </a:rPr>
              <a:t>Step-in</a:t>
            </a:r>
            <a:endParaRPr lang="en-US" sz="4000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84548" y="2474255"/>
            <a:ext cx="1583533" cy="3825215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7306" y="2497890"/>
            <a:ext cx="1563489" cy="38015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b="2379"/>
          <a:stretch/>
        </p:blipFill>
        <p:spPr>
          <a:xfrm>
            <a:off x="41534" y="2497890"/>
            <a:ext cx="1590534" cy="38060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7855" y="2461243"/>
            <a:ext cx="1542347" cy="383996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5732" y="2098666"/>
            <a:ext cx="1602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Free Throw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75098" y="2092834"/>
            <a:ext cx="1566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Jump Shot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84547" y="2092834"/>
            <a:ext cx="158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Step-in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5732" y="2472514"/>
            <a:ext cx="1556335" cy="38269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677855" y="2474255"/>
            <a:ext cx="1563662" cy="382521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333373" y="5376140"/>
            <a:ext cx="275197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Free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dirty="0" smtClean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endParaRPr lang="en-US" sz="4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8692306" y="5376140"/>
            <a:ext cx="296459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 smtClean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Jump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dirty="0" smtClean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endParaRPr lang="en-US" sz="4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Up Arrow 16"/>
          <p:cNvSpPr/>
          <p:nvPr/>
        </p:nvSpPr>
        <p:spPr>
          <a:xfrm>
            <a:off x="6107876" y="5335746"/>
            <a:ext cx="139850" cy="182880"/>
          </a:xfrm>
          <a:prstGeom prst="up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Up Arrow 18"/>
          <p:cNvSpPr/>
          <p:nvPr/>
        </p:nvSpPr>
        <p:spPr>
          <a:xfrm>
            <a:off x="3763425" y="4289787"/>
            <a:ext cx="139850" cy="182880"/>
          </a:xfrm>
          <a:prstGeom prst="up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p Arrow 19"/>
          <p:cNvSpPr/>
          <p:nvPr/>
        </p:nvSpPr>
        <p:spPr>
          <a:xfrm>
            <a:off x="2153774" y="4371788"/>
            <a:ext cx="139850" cy="182880"/>
          </a:xfrm>
          <a:prstGeom prst="up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Up Arrow 20"/>
          <p:cNvSpPr/>
          <p:nvPr/>
        </p:nvSpPr>
        <p:spPr>
          <a:xfrm>
            <a:off x="583377" y="4773754"/>
            <a:ext cx="139850" cy="182880"/>
          </a:xfrm>
          <a:prstGeom prst="up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Up Arrow 17"/>
          <p:cNvSpPr/>
          <p:nvPr/>
        </p:nvSpPr>
        <p:spPr>
          <a:xfrm>
            <a:off x="9885512" y="5439819"/>
            <a:ext cx="139850" cy="91440"/>
          </a:xfrm>
          <a:prstGeom prst="up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2" name="Group 361"/>
          <p:cNvGrpSpPr/>
          <p:nvPr/>
        </p:nvGrpSpPr>
        <p:grpSpPr>
          <a:xfrm>
            <a:off x="6135479" y="2157792"/>
            <a:ext cx="2484281" cy="204391"/>
            <a:chOff x="5964370" y="5087337"/>
            <a:chExt cx="2484281" cy="204391"/>
          </a:xfrm>
        </p:grpSpPr>
        <p:grpSp>
          <p:nvGrpSpPr>
            <p:cNvPr id="30" name="Group 29"/>
            <p:cNvGrpSpPr/>
            <p:nvPr/>
          </p:nvGrpSpPr>
          <p:grpSpPr>
            <a:xfrm>
              <a:off x="6496873" y="5087337"/>
              <a:ext cx="355002" cy="204391"/>
              <a:chOff x="6099586" y="384447"/>
              <a:chExt cx="323854" cy="304038"/>
            </a:xfrm>
          </p:grpSpPr>
          <p:cxnSp>
            <p:nvCxnSpPr>
              <p:cNvPr id="24" name="Straight Connector 23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Group 41"/>
            <p:cNvGrpSpPr/>
            <p:nvPr/>
          </p:nvGrpSpPr>
          <p:grpSpPr>
            <a:xfrm>
              <a:off x="7029375" y="5087337"/>
              <a:ext cx="355002" cy="204391"/>
              <a:chOff x="6099586" y="384447"/>
              <a:chExt cx="323854" cy="304038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8093649" y="5087337"/>
              <a:ext cx="355002" cy="204391"/>
              <a:chOff x="6099586" y="384447"/>
              <a:chExt cx="323854" cy="304038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Group 51"/>
            <p:cNvGrpSpPr/>
            <p:nvPr/>
          </p:nvGrpSpPr>
          <p:grpSpPr>
            <a:xfrm>
              <a:off x="7551205" y="5087337"/>
              <a:ext cx="355002" cy="204391"/>
              <a:chOff x="6099586" y="384447"/>
              <a:chExt cx="323854" cy="304038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Group 56"/>
            <p:cNvGrpSpPr/>
            <p:nvPr/>
          </p:nvGrpSpPr>
          <p:grpSpPr>
            <a:xfrm>
              <a:off x="5964370" y="5087337"/>
              <a:ext cx="355002" cy="204391"/>
              <a:chOff x="6099586" y="384447"/>
              <a:chExt cx="323854" cy="304038"/>
            </a:xfrm>
          </p:grpSpPr>
          <p:cxnSp>
            <p:nvCxnSpPr>
              <p:cNvPr id="58" name="Straight Connector 57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7" name="Group 316"/>
          <p:cNvGrpSpPr/>
          <p:nvPr/>
        </p:nvGrpSpPr>
        <p:grpSpPr>
          <a:xfrm>
            <a:off x="6118626" y="2154116"/>
            <a:ext cx="3005167" cy="218982"/>
            <a:chOff x="6120760" y="5163676"/>
            <a:chExt cx="3005167" cy="218982"/>
          </a:xfrm>
        </p:grpSpPr>
        <p:grpSp>
          <p:nvGrpSpPr>
            <p:cNvPr id="277" name="Group 276"/>
            <p:cNvGrpSpPr/>
            <p:nvPr/>
          </p:nvGrpSpPr>
          <p:grpSpPr>
            <a:xfrm>
              <a:off x="6120760" y="5170167"/>
              <a:ext cx="355002" cy="204391"/>
              <a:chOff x="7525598" y="545895"/>
              <a:chExt cx="355002" cy="204391"/>
            </a:xfrm>
          </p:grpSpPr>
          <p:cxnSp>
            <p:nvCxnSpPr>
              <p:cNvPr id="313" name="Straight Connector 312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Connector 315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8" name="Group 277"/>
            <p:cNvGrpSpPr/>
            <p:nvPr/>
          </p:nvGrpSpPr>
          <p:grpSpPr>
            <a:xfrm>
              <a:off x="6660289" y="5170166"/>
              <a:ext cx="355002" cy="204391"/>
              <a:chOff x="7525598" y="545895"/>
              <a:chExt cx="355002" cy="204391"/>
            </a:xfrm>
          </p:grpSpPr>
          <p:cxnSp>
            <p:nvCxnSpPr>
              <p:cNvPr id="309" name="Straight Connector 308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Connector 309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9" name="Group 278"/>
            <p:cNvGrpSpPr/>
            <p:nvPr/>
          </p:nvGrpSpPr>
          <p:grpSpPr>
            <a:xfrm>
              <a:off x="7186617" y="5168890"/>
              <a:ext cx="355002" cy="204391"/>
              <a:chOff x="7525598" y="545895"/>
              <a:chExt cx="355002" cy="204391"/>
            </a:xfrm>
          </p:grpSpPr>
          <p:cxnSp>
            <p:nvCxnSpPr>
              <p:cNvPr id="305" name="Straight Connector 304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Connector 305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0" name="Group 279"/>
            <p:cNvGrpSpPr/>
            <p:nvPr/>
          </p:nvGrpSpPr>
          <p:grpSpPr>
            <a:xfrm>
              <a:off x="7703471" y="5178267"/>
              <a:ext cx="355002" cy="204391"/>
              <a:chOff x="7525598" y="545895"/>
              <a:chExt cx="355002" cy="204391"/>
            </a:xfrm>
          </p:grpSpPr>
          <p:cxnSp>
            <p:nvCxnSpPr>
              <p:cNvPr id="301" name="Straight Connector 300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2" name="Group 281"/>
            <p:cNvGrpSpPr/>
            <p:nvPr/>
          </p:nvGrpSpPr>
          <p:grpSpPr>
            <a:xfrm>
              <a:off x="8770925" y="5163676"/>
              <a:ext cx="355002" cy="204391"/>
              <a:chOff x="7525598" y="545895"/>
              <a:chExt cx="355002" cy="204391"/>
            </a:xfrm>
          </p:grpSpPr>
          <p:cxnSp>
            <p:nvCxnSpPr>
              <p:cNvPr id="293" name="Straight Connector 292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3" name="Group 362"/>
          <p:cNvGrpSpPr/>
          <p:nvPr/>
        </p:nvGrpSpPr>
        <p:grpSpPr>
          <a:xfrm>
            <a:off x="6633758" y="2155269"/>
            <a:ext cx="3047666" cy="224426"/>
            <a:chOff x="6669462" y="2461752"/>
            <a:chExt cx="3047666" cy="224426"/>
          </a:xfrm>
        </p:grpSpPr>
        <p:grpSp>
          <p:nvGrpSpPr>
            <p:cNvPr id="320" name="Group 319"/>
            <p:cNvGrpSpPr/>
            <p:nvPr/>
          </p:nvGrpSpPr>
          <p:grpSpPr>
            <a:xfrm>
              <a:off x="6669462" y="2481787"/>
              <a:ext cx="355002" cy="204391"/>
              <a:chOff x="6738497" y="545895"/>
              <a:chExt cx="355002" cy="204391"/>
            </a:xfrm>
          </p:grpSpPr>
          <p:cxnSp>
            <p:nvCxnSpPr>
              <p:cNvPr id="351" name="Straight Connector 350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2" name="Straight Connector 351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3" name="Straight Connector 352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4" name="Straight Connector 353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3" name="Group 322"/>
            <p:cNvGrpSpPr/>
            <p:nvPr/>
          </p:nvGrpSpPr>
          <p:grpSpPr>
            <a:xfrm>
              <a:off x="8297853" y="2461752"/>
              <a:ext cx="355002" cy="204391"/>
              <a:chOff x="6738497" y="545895"/>
              <a:chExt cx="355002" cy="204391"/>
            </a:xfrm>
          </p:grpSpPr>
          <p:cxnSp>
            <p:nvCxnSpPr>
              <p:cNvPr id="339" name="Straight Connector 338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2" name="Straight Connector 341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5" name="Group 324"/>
            <p:cNvGrpSpPr/>
            <p:nvPr/>
          </p:nvGrpSpPr>
          <p:grpSpPr>
            <a:xfrm>
              <a:off x="9362126" y="2472410"/>
              <a:ext cx="355002" cy="204391"/>
              <a:chOff x="6738497" y="545895"/>
              <a:chExt cx="355002" cy="204391"/>
            </a:xfrm>
          </p:grpSpPr>
          <p:cxnSp>
            <p:nvCxnSpPr>
              <p:cNvPr id="331" name="Straight Connector 330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1" name="Group 360"/>
          <p:cNvGrpSpPr/>
          <p:nvPr/>
        </p:nvGrpSpPr>
        <p:grpSpPr>
          <a:xfrm>
            <a:off x="10537117" y="2010363"/>
            <a:ext cx="764161" cy="942285"/>
            <a:chOff x="10537117" y="2010363"/>
            <a:chExt cx="764161" cy="942285"/>
          </a:xfrm>
        </p:grpSpPr>
        <p:grpSp>
          <p:nvGrpSpPr>
            <p:cNvPr id="41" name="Group 40"/>
            <p:cNvGrpSpPr/>
            <p:nvPr/>
          </p:nvGrpSpPr>
          <p:grpSpPr>
            <a:xfrm>
              <a:off x="10537117" y="2092834"/>
              <a:ext cx="355002" cy="204391"/>
              <a:chOff x="6738497" y="545895"/>
              <a:chExt cx="355002" cy="204391"/>
            </a:xfrm>
          </p:grpSpPr>
          <p:cxnSp>
            <p:nvCxnSpPr>
              <p:cNvPr id="32" name="Straight Connector 31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/>
            <p:cNvGrpSpPr/>
            <p:nvPr/>
          </p:nvGrpSpPr>
          <p:grpSpPr>
            <a:xfrm>
              <a:off x="10537117" y="2379695"/>
              <a:ext cx="355002" cy="204391"/>
              <a:chOff x="7525598" y="545895"/>
              <a:chExt cx="355002" cy="204391"/>
            </a:xfrm>
          </p:grpSpPr>
          <p:cxnSp>
            <p:nvCxnSpPr>
              <p:cNvPr id="36" name="Straight Connector 35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2" name="Group 81"/>
            <p:cNvGrpSpPr/>
            <p:nvPr/>
          </p:nvGrpSpPr>
          <p:grpSpPr>
            <a:xfrm>
              <a:off x="10537117" y="2663293"/>
              <a:ext cx="355002" cy="204391"/>
              <a:chOff x="6099586" y="384447"/>
              <a:chExt cx="323854" cy="304038"/>
            </a:xfrm>
          </p:grpSpPr>
          <p:cxnSp>
            <p:nvCxnSpPr>
              <p:cNvPr id="83" name="Straight Connector 82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8" name="TextBox 147"/>
            <p:cNvSpPr txBox="1"/>
            <p:nvPr/>
          </p:nvSpPr>
          <p:spPr>
            <a:xfrm>
              <a:off x="10990848" y="2010363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10994784" y="2313224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</a:t>
              </a:r>
              <a:endParaRPr lang="en-US" dirty="0"/>
            </a:p>
          </p:txBody>
        </p:sp>
        <p:sp>
          <p:nvSpPr>
            <p:cNvPr id="360" name="TextBox 359"/>
            <p:cNvSpPr txBox="1"/>
            <p:nvPr/>
          </p:nvSpPr>
          <p:spPr>
            <a:xfrm>
              <a:off x="10994784" y="2583316"/>
              <a:ext cx="282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</a:t>
              </a:r>
              <a:endParaRPr lang="en-US" dirty="0"/>
            </a:p>
          </p:txBody>
        </p:sp>
      </p:grpSp>
      <p:sp>
        <p:nvSpPr>
          <p:cNvPr id="364" name="TextBox 363"/>
          <p:cNvSpPr txBox="1"/>
          <p:nvPr/>
        </p:nvSpPr>
        <p:spPr>
          <a:xfrm>
            <a:off x="6191824" y="5348950"/>
            <a:ext cx="5661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0070C0"/>
                </a:solidFill>
              </a:rPr>
              <a:t>CM </a:t>
            </a:r>
            <a:r>
              <a:rPr lang="en-US" sz="1100" b="1" dirty="0" err="1" smtClean="0">
                <a:solidFill>
                  <a:srgbClr val="0070C0"/>
                </a:solidFill>
              </a:rPr>
              <a:t>Vv</a:t>
            </a:r>
            <a:endParaRPr lang="en-US" sz="1100" b="1" dirty="0">
              <a:solidFill>
                <a:srgbClr val="0070C0"/>
              </a:solidFill>
            </a:endParaRPr>
          </a:p>
        </p:txBody>
      </p:sp>
      <p:sp>
        <p:nvSpPr>
          <p:cNvPr id="365" name="TextBox 364"/>
          <p:cNvSpPr txBox="1"/>
          <p:nvPr/>
        </p:nvSpPr>
        <p:spPr>
          <a:xfrm>
            <a:off x="10014154" y="5375271"/>
            <a:ext cx="5661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0070C0"/>
                </a:solidFill>
              </a:rPr>
              <a:t>CM </a:t>
            </a:r>
            <a:r>
              <a:rPr lang="en-US" sz="1100" b="1" dirty="0" err="1" smtClean="0">
                <a:solidFill>
                  <a:srgbClr val="0070C0"/>
                </a:solidFill>
              </a:rPr>
              <a:t>Vv</a:t>
            </a:r>
            <a:endParaRPr lang="en-US" sz="1100" b="1" dirty="0">
              <a:solidFill>
                <a:srgbClr val="0070C0"/>
              </a:solidFill>
            </a:endParaRPr>
          </a:p>
        </p:txBody>
      </p:sp>
      <p:sp>
        <p:nvSpPr>
          <p:cNvPr id="366" name="TextBox 365"/>
          <p:cNvSpPr txBox="1"/>
          <p:nvPr/>
        </p:nvSpPr>
        <p:spPr>
          <a:xfrm>
            <a:off x="10426831" y="2834595"/>
            <a:ext cx="9305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* significant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1320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178" y="1822709"/>
            <a:ext cx="6232843" cy="3846554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248317" y="693155"/>
            <a:ext cx="10230095" cy="10542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7030A0"/>
                </a:solidFill>
              </a:rPr>
              <a:t>CM </a:t>
            </a:r>
            <a:r>
              <a:rPr lang="en-US" sz="4000" dirty="0" err="1" smtClean="0">
                <a:solidFill>
                  <a:srgbClr val="7030A0"/>
                </a:solidFill>
              </a:rPr>
              <a:t>Vv</a:t>
            </a:r>
            <a:r>
              <a:rPr lang="en-US" sz="4000" dirty="0" smtClean="0">
                <a:solidFill>
                  <a:srgbClr val="7030A0"/>
                </a:solidFill>
              </a:rPr>
              <a:t> </a:t>
            </a:r>
            <a:r>
              <a:rPr lang="en-US" sz="4000" dirty="0" smtClean="0"/>
              <a:t>Contribution to </a:t>
            </a:r>
            <a:r>
              <a:rPr lang="en-US" sz="4000" dirty="0" smtClean="0">
                <a:solidFill>
                  <a:schemeClr val="accent1">
                    <a:lumMod val="75000"/>
                  </a:schemeClr>
                </a:solidFill>
              </a:rPr>
              <a:t>Ball </a:t>
            </a:r>
            <a:r>
              <a:rPr lang="en-US" sz="4000" dirty="0" err="1" smtClean="0">
                <a:solidFill>
                  <a:schemeClr val="accent1">
                    <a:lumMod val="75000"/>
                  </a:schemeClr>
                </a:solidFill>
              </a:rPr>
              <a:t>Vv</a:t>
            </a:r>
            <a:r>
              <a:rPr lang="en-US" sz="4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4000" dirty="0" smtClean="0"/>
              <a:t>at </a:t>
            </a:r>
            <a:r>
              <a:rPr lang="en-US" sz="4000" dirty="0"/>
              <a:t>R</a:t>
            </a:r>
            <a:r>
              <a:rPr lang="en-US" sz="4000" dirty="0" smtClean="0"/>
              <a:t>elease</a:t>
            </a:r>
            <a:endParaRPr lang="en-US" sz="4000" dirty="0"/>
          </a:p>
        </p:txBody>
      </p:sp>
      <p:sp>
        <p:nvSpPr>
          <p:cNvPr id="8" name="Rectangle 7"/>
          <p:cNvSpPr/>
          <p:nvPr/>
        </p:nvSpPr>
        <p:spPr>
          <a:xfrm>
            <a:off x="3284548" y="2474255"/>
            <a:ext cx="1583533" cy="3825215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7306" y="2497890"/>
            <a:ext cx="1563489" cy="38015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b="2379"/>
          <a:stretch/>
        </p:blipFill>
        <p:spPr>
          <a:xfrm>
            <a:off x="41534" y="2497890"/>
            <a:ext cx="1590534" cy="380609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7855" y="2461243"/>
            <a:ext cx="1542347" cy="383996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5732" y="2098666"/>
            <a:ext cx="1602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Free Throw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75098" y="2092834"/>
            <a:ext cx="1566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Jump Shot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84547" y="2092834"/>
            <a:ext cx="1583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Step-in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5732" y="2472514"/>
            <a:ext cx="1556335" cy="38269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677855" y="2474255"/>
            <a:ext cx="1563662" cy="3825215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Up Arrow 16"/>
          <p:cNvSpPr/>
          <p:nvPr/>
        </p:nvSpPr>
        <p:spPr>
          <a:xfrm>
            <a:off x="4100908" y="3151138"/>
            <a:ext cx="139850" cy="182880"/>
          </a:xfrm>
          <a:prstGeom prst="up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Up Arrow 17"/>
          <p:cNvSpPr/>
          <p:nvPr/>
        </p:nvSpPr>
        <p:spPr>
          <a:xfrm>
            <a:off x="4100908" y="2590409"/>
            <a:ext cx="139850" cy="548640"/>
          </a:xfrm>
          <a:prstGeom prst="up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Up Arrow 18"/>
          <p:cNvSpPr/>
          <p:nvPr/>
        </p:nvSpPr>
        <p:spPr>
          <a:xfrm>
            <a:off x="2478291" y="3314299"/>
            <a:ext cx="139850" cy="82296"/>
          </a:xfrm>
          <a:prstGeom prst="up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p Arrow 19"/>
          <p:cNvSpPr/>
          <p:nvPr/>
        </p:nvSpPr>
        <p:spPr>
          <a:xfrm>
            <a:off x="2478291" y="2678265"/>
            <a:ext cx="139850" cy="621792"/>
          </a:xfrm>
          <a:prstGeom prst="upArrow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974010" y="3002791"/>
            <a:ext cx="139850" cy="727474"/>
            <a:chOff x="974010" y="3002791"/>
            <a:chExt cx="139850" cy="727474"/>
          </a:xfrm>
        </p:grpSpPr>
        <p:sp>
          <p:nvSpPr>
            <p:cNvPr id="21" name="Up Arrow 20"/>
            <p:cNvSpPr/>
            <p:nvPr/>
          </p:nvSpPr>
          <p:spPr>
            <a:xfrm>
              <a:off x="974010" y="3638825"/>
              <a:ext cx="139850" cy="91440"/>
            </a:xfrm>
            <a:prstGeom prst="upArrow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Up Arrow 21"/>
            <p:cNvSpPr/>
            <p:nvPr/>
          </p:nvSpPr>
          <p:spPr>
            <a:xfrm>
              <a:off x="974010" y="3002791"/>
              <a:ext cx="139850" cy="621792"/>
            </a:xfrm>
            <a:prstGeom prst="up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/>
          <p:cNvSpPr/>
          <p:nvPr/>
        </p:nvSpPr>
        <p:spPr>
          <a:xfrm>
            <a:off x="6117795" y="5530029"/>
            <a:ext cx="451206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Free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b="0" cap="none" spc="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b="0" cap="none" spc="0" dirty="0" smtClean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Jump</a:t>
            </a:r>
            <a:r>
              <a:rPr lang="en-US" sz="4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440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 </a:t>
            </a:r>
            <a:r>
              <a:rPr lang="en-US" sz="4400" dirty="0" smtClean="0">
                <a:ln w="0"/>
                <a:solidFill>
                  <a:srgbClr val="0070C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Step</a:t>
            </a:r>
            <a:endParaRPr lang="en-US" sz="4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117795" y="2477377"/>
            <a:ext cx="144801" cy="2161928"/>
            <a:chOff x="6117795" y="2477377"/>
            <a:chExt cx="144801" cy="2161928"/>
          </a:xfrm>
        </p:grpSpPr>
        <p:grpSp>
          <p:nvGrpSpPr>
            <p:cNvPr id="24" name="Group 23"/>
            <p:cNvGrpSpPr/>
            <p:nvPr/>
          </p:nvGrpSpPr>
          <p:grpSpPr>
            <a:xfrm>
              <a:off x="6117795" y="3911831"/>
              <a:ext cx="139850" cy="727474"/>
              <a:chOff x="974010" y="3002791"/>
              <a:chExt cx="139850" cy="727474"/>
            </a:xfrm>
          </p:grpSpPr>
          <p:sp>
            <p:nvSpPr>
              <p:cNvPr id="25" name="Up Arrow 24"/>
              <p:cNvSpPr/>
              <p:nvPr/>
            </p:nvSpPr>
            <p:spPr>
              <a:xfrm>
                <a:off x="974010" y="3638825"/>
                <a:ext cx="139850" cy="91440"/>
              </a:xfrm>
              <a:prstGeom prst="upArrow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Up Arrow 25"/>
              <p:cNvSpPr/>
              <p:nvPr/>
            </p:nvSpPr>
            <p:spPr>
              <a:xfrm>
                <a:off x="974010" y="3002791"/>
                <a:ext cx="139850" cy="621792"/>
              </a:xfrm>
              <a:prstGeom prst="upArrow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6117795" y="2477377"/>
              <a:ext cx="144801" cy="734336"/>
              <a:chOff x="1113859" y="3291221"/>
              <a:chExt cx="144801" cy="734336"/>
            </a:xfrm>
          </p:grpSpPr>
          <p:sp>
            <p:nvSpPr>
              <p:cNvPr id="28" name="Up Arrow 27"/>
              <p:cNvSpPr/>
              <p:nvPr/>
            </p:nvSpPr>
            <p:spPr>
              <a:xfrm flipH="1">
                <a:off x="1113859" y="3291221"/>
                <a:ext cx="144801" cy="438912"/>
              </a:xfrm>
              <a:prstGeom prst="upArrow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Up Arrow 28"/>
              <p:cNvSpPr/>
              <p:nvPr/>
            </p:nvSpPr>
            <p:spPr>
              <a:xfrm>
                <a:off x="1113859" y="3732949"/>
                <a:ext cx="139850" cy="292608"/>
              </a:xfrm>
              <a:prstGeom prst="upArrow">
                <a:avLst/>
              </a:prstGeom>
              <a:solidFill>
                <a:srgbClr val="7030A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/>
          <p:cNvSpPr txBox="1"/>
          <p:nvPr/>
        </p:nvSpPr>
        <p:spPr>
          <a:xfrm rot="16200000" flipH="1">
            <a:off x="4537916" y="3499879"/>
            <a:ext cx="177824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</a:rPr>
              <a:t>CM Contribution</a:t>
            </a:r>
            <a:endParaRPr lang="en-US" b="1" dirty="0">
              <a:solidFill>
                <a:srgbClr val="7030A0"/>
              </a:solidFill>
            </a:endParaRPr>
          </a:p>
        </p:txBody>
      </p:sp>
      <p:grpSp>
        <p:nvGrpSpPr>
          <p:cNvPr id="174" name="Group 173"/>
          <p:cNvGrpSpPr/>
          <p:nvPr/>
        </p:nvGrpSpPr>
        <p:grpSpPr>
          <a:xfrm>
            <a:off x="6213640" y="2222207"/>
            <a:ext cx="2456242" cy="217518"/>
            <a:chOff x="192384" y="765375"/>
            <a:chExt cx="2456242" cy="217518"/>
          </a:xfrm>
        </p:grpSpPr>
        <p:grpSp>
          <p:nvGrpSpPr>
            <p:cNvPr id="32" name="Group 31"/>
            <p:cNvGrpSpPr/>
            <p:nvPr/>
          </p:nvGrpSpPr>
          <p:grpSpPr>
            <a:xfrm>
              <a:off x="753992" y="778502"/>
              <a:ext cx="355002" cy="204391"/>
              <a:chOff x="6099586" y="384447"/>
              <a:chExt cx="323854" cy="304038"/>
            </a:xfrm>
          </p:grpSpPr>
          <p:cxnSp>
            <p:nvCxnSpPr>
              <p:cNvPr id="33" name="Straight Connector 32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/>
            <p:cNvGrpSpPr/>
            <p:nvPr/>
          </p:nvGrpSpPr>
          <p:grpSpPr>
            <a:xfrm>
              <a:off x="1268642" y="765376"/>
              <a:ext cx="355002" cy="204391"/>
              <a:chOff x="6099586" y="384447"/>
              <a:chExt cx="323854" cy="304038"/>
            </a:xfrm>
          </p:grpSpPr>
          <p:cxnSp>
            <p:nvCxnSpPr>
              <p:cNvPr id="38" name="Straight Connector 37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Group 41"/>
            <p:cNvGrpSpPr/>
            <p:nvPr/>
          </p:nvGrpSpPr>
          <p:grpSpPr>
            <a:xfrm>
              <a:off x="2293624" y="765376"/>
              <a:ext cx="355002" cy="204391"/>
              <a:chOff x="6099586" y="384447"/>
              <a:chExt cx="323854" cy="304038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1797174" y="778501"/>
              <a:ext cx="355002" cy="204391"/>
              <a:chOff x="6099586" y="384447"/>
              <a:chExt cx="323854" cy="304038"/>
            </a:xfrm>
          </p:grpSpPr>
          <p:cxnSp>
            <p:nvCxnSpPr>
              <p:cNvPr id="48" name="Straight Connector 47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Group 51"/>
            <p:cNvGrpSpPr/>
            <p:nvPr/>
          </p:nvGrpSpPr>
          <p:grpSpPr>
            <a:xfrm>
              <a:off x="192384" y="765375"/>
              <a:ext cx="355002" cy="204391"/>
              <a:chOff x="6099586" y="384447"/>
              <a:chExt cx="323854" cy="304038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>
                <a:off x="6099586" y="384447"/>
                <a:ext cx="0" cy="304038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6423440" y="384447"/>
                <a:ext cx="0" cy="304038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6099586" y="384447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6099586" y="688485"/>
                <a:ext cx="323854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Group 22"/>
          <p:cNvGrpSpPr/>
          <p:nvPr/>
        </p:nvGrpSpPr>
        <p:grpSpPr>
          <a:xfrm>
            <a:off x="6746712" y="2235302"/>
            <a:ext cx="2982492" cy="204392"/>
            <a:chOff x="6727249" y="2190051"/>
            <a:chExt cx="2982492" cy="204392"/>
          </a:xfrm>
        </p:grpSpPr>
        <p:grpSp>
          <p:nvGrpSpPr>
            <p:cNvPr id="74" name="Group 73"/>
            <p:cNvGrpSpPr/>
            <p:nvPr/>
          </p:nvGrpSpPr>
          <p:grpSpPr>
            <a:xfrm>
              <a:off x="6727249" y="2190052"/>
              <a:ext cx="355002" cy="204391"/>
              <a:chOff x="6738497" y="545895"/>
              <a:chExt cx="355002" cy="204391"/>
            </a:xfrm>
          </p:grpSpPr>
          <p:cxnSp>
            <p:nvCxnSpPr>
              <p:cNvPr id="105" name="Straight Connector 104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oup 76"/>
            <p:cNvGrpSpPr/>
            <p:nvPr/>
          </p:nvGrpSpPr>
          <p:grpSpPr>
            <a:xfrm>
              <a:off x="8311557" y="2190051"/>
              <a:ext cx="355002" cy="204391"/>
              <a:chOff x="6738497" y="545895"/>
              <a:chExt cx="355002" cy="204391"/>
            </a:xfrm>
          </p:grpSpPr>
          <p:cxnSp>
            <p:nvCxnSpPr>
              <p:cNvPr id="93" name="Straight Connector 92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9" name="Group 78"/>
            <p:cNvGrpSpPr/>
            <p:nvPr/>
          </p:nvGrpSpPr>
          <p:grpSpPr>
            <a:xfrm>
              <a:off x="9354739" y="2190051"/>
              <a:ext cx="355002" cy="204391"/>
              <a:chOff x="6738497" y="545895"/>
              <a:chExt cx="355002" cy="204391"/>
            </a:xfrm>
          </p:grpSpPr>
          <p:cxnSp>
            <p:nvCxnSpPr>
              <p:cNvPr id="85" name="Straight Connector 84"/>
              <p:cNvCxnSpPr/>
              <p:nvPr/>
            </p:nvCxnSpPr>
            <p:spPr>
              <a:xfrm>
                <a:off x="6738497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7093499" y="545895"/>
                <a:ext cx="0" cy="204391"/>
              </a:xfrm>
              <a:prstGeom prst="line">
                <a:avLst/>
              </a:prstGeom>
              <a:ln w="762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6738497" y="545895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6738497" y="750286"/>
                <a:ext cx="35500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73" name="Group 172"/>
          <p:cNvGrpSpPr/>
          <p:nvPr/>
        </p:nvGrpSpPr>
        <p:grpSpPr>
          <a:xfrm>
            <a:off x="6185847" y="2200353"/>
            <a:ext cx="3017723" cy="218982"/>
            <a:chOff x="6197242" y="2185160"/>
            <a:chExt cx="3017723" cy="218982"/>
          </a:xfrm>
        </p:grpSpPr>
        <p:grpSp>
          <p:nvGrpSpPr>
            <p:cNvPr id="114" name="Group 113"/>
            <p:cNvGrpSpPr/>
            <p:nvPr/>
          </p:nvGrpSpPr>
          <p:grpSpPr>
            <a:xfrm>
              <a:off x="6197242" y="2191650"/>
              <a:ext cx="355002" cy="204391"/>
              <a:chOff x="7525598" y="545895"/>
              <a:chExt cx="355002" cy="204391"/>
            </a:xfrm>
          </p:grpSpPr>
          <p:cxnSp>
            <p:nvCxnSpPr>
              <p:cNvPr id="150" name="Straight Connector 149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5" name="Group 114"/>
            <p:cNvGrpSpPr/>
            <p:nvPr/>
          </p:nvGrpSpPr>
          <p:grpSpPr>
            <a:xfrm>
              <a:off x="6749327" y="2191650"/>
              <a:ext cx="355002" cy="204391"/>
              <a:chOff x="7525598" y="545895"/>
              <a:chExt cx="355002" cy="204391"/>
            </a:xfrm>
          </p:grpSpPr>
          <p:cxnSp>
            <p:nvCxnSpPr>
              <p:cNvPr id="146" name="Straight Connector 145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6" name="Group 115"/>
            <p:cNvGrpSpPr/>
            <p:nvPr/>
          </p:nvGrpSpPr>
          <p:grpSpPr>
            <a:xfrm>
              <a:off x="7275655" y="2190374"/>
              <a:ext cx="355002" cy="204391"/>
              <a:chOff x="7525598" y="545895"/>
              <a:chExt cx="355002" cy="204391"/>
            </a:xfrm>
          </p:grpSpPr>
          <p:cxnSp>
            <p:nvCxnSpPr>
              <p:cNvPr id="142" name="Straight Connector 141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Group 116"/>
            <p:cNvGrpSpPr/>
            <p:nvPr/>
          </p:nvGrpSpPr>
          <p:grpSpPr>
            <a:xfrm>
              <a:off x="7792509" y="2199751"/>
              <a:ext cx="355002" cy="204391"/>
              <a:chOff x="7525598" y="545895"/>
              <a:chExt cx="355002" cy="204391"/>
            </a:xfrm>
          </p:grpSpPr>
          <p:cxnSp>
            <p:nvCxnSpPr>
              <p:cNvPr id="138" name="Straight Connector 137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9" name="Group 118"/>
            <p:cNvGrpSpPr/>
            <p:nvPr/>
          </p:nvGrpSpPr>
          <p:grpSpPr>
            <a:xfrm>
              <a:off x="8859963" y="2185160"/>
              <a:ext cx="355002" cy="204391"/>
              <a:chOff x="7525598" y="545895"/>
              <a:chExt cx="355002" cy="204391"/>
            </a:xfrm>
          </p:grpSpPr>
          <p:cxnSp>
            <p:nvCxnSpPr>
              <p:cNvPr id="130" name="Straight Connector 129"/>
              <p:cNvCxnSpPr/>
              <p:nvPr/>
            </p:nvCxnSpPr>
            <p:spPr>
              <a:xfrm>
                <a:off x="7525598" y="545895"/>
                <a:ext cx="0" cy="204391"/>
              </a:xfrm>
              <a:prstGeom prst="line">
                <a:avLst/>
              </a:prstGeom>
              <a:ln w="762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/>
              <p:nvPr/>
            </p:nvCxnSpPr>
            <p:spPr>
              <a:xfrm>
                <a:off x="7880600" y="545895"/>
                <a:ext cx="0" cy="204391"/>
              </a:xfrm>
              <a:prstGeom prst="line">
                <a:avLst/>
              </a:prstGeom>
              <a:ln w="762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>
              <a:xfrm>
                <a:off x="7525598" y="545895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>
              <a:xfrm>
                <a:off x="7525598" y="750286"/>
                <a:ext cx="355002" cy="0"/>
              </a:xfrm>
              <a:prstGeom prst="line">
                <a:avLst/>
              </a:prstGeom>
              <a:ln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2417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5750</TotalTime>
  <Words>557</Words>
  <Application>Microsoft Office PowerPoint</Application>
  <PresentationFormat>Widescreen</PresentationFormat>
  <Paragraphs>166</Paragraphs>
  <Slides>15</Slides>
  <Notes>9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Wingdings</vt:lpstr>
      <vt:lpstr>Retrospect</vt:lpstr>
      <vt:lpstr>Contributions of Center of Mass Velocity to Ball Velocity at Release  in Basketball Shots  Initiated with and without Momentum</vt:lpstr>
      <vt:lpstr>Mechanical Objective of a Shot in Basketball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</vt:vector>
  </TitlesOfParts>
  <Company>USC Dornsife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Contributions of Center of Mass Velocity to Ball Velocity at Release in Basketball Shots Initiated with and without Momentum</dc:title>
  <dc:creator>Casey Wiens</dc:creator>
  <cp:lastModifiedBy>Casey Wiens</cp:lastModifiedBy>
  <cp:revision>133</cp:revision>
  <dcterms:created xsi:type="dcterms:W3CDTF">2019-07-06T15:58:45Z</dcterms:created>
  <dcterms:modified xsi:type="dcterms:W3CDTF">2020-06-27T01:31:53Z</dcterms:modified>
</cp:coreProperties>
</file>